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2839" y="216534"/>
            <a:ext cx="11666321" cy="299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437619" y="112776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5329" y="1547240"/>
            <a:ext cx="9721341" cy="1367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5602" y="3106673"/>
            <a:ext cx="6435725" cy="167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4.png"/><Relationship Id="rId10" Type="http://schemas.openxmlformats.org/officeDocument/2006/relationships/image" Target="../media/image5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5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4.png"/><Relationship Id="rId10" Type="http://schemas.openxmlformats.org/officeDocument/2006/relationships/image" Target="../media/image5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4.png"/><Relationship Id="rId9" Type="http://schemas.openxmlformats.org/officeDocument/2006/relationships/image" Target="../media/image5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4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4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4.png"/><Relationship Id="rId10" Type="http://schemas.openxmlformats.org/officeDocument/2006/relationships/image" Target="../media/image5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72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38.png"/><Relationship Id="rId8" Type="http://schemas.openxmlformats.org/officeDocument/2006/relationships/image" Target="../media/image75.png"/><Relationship Id="rId9" Type="http://schemas.openxmlformats.org/officeDocument/2006/relationships/image" Target="../media/image4.png"/><Relationship Id="rId10" Type="http://schemas.openxmlformats.org/officeDocument/2006/relationships/image" Target="../media/image5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44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34.png"/><Relationship Id="rId10" Type="http://schemas.openxmlformats.org/officeDocument/2006/relationships/image" Target="../media/image4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77.png"/><Relationship Id="rId7" Type="http://schemas.openxmlformats.org/officeDocument/2006/relationships/image" Target="../media/image44.png"/><Relationship Id="rId8" Type="http://schemas.openxmlformats.org/officeDocument/2006/relationships/image" Target="../media/image78.png"/><Relationship Id="rId9" Type="http://schemas.openxmlformats.org/officeDocument/2006/relationships/image" Target="../media/image34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4.png"/><Relationship Id="rId13" Type="http://schemas.openxmlformats.org/officeDocument/2006/relationships/image" Target="../media/image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4.png"/><Relationship Id="rId10" Type="http://schemas.openxmlformats.org/officeDocument/2006/relationships/image" Target="../media/image13.jp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5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84.png"/><Relationship Id="rId5" Type="http://schemas.openxmlformats.org/officeDocument/2006/relationships/image" Target="../media/image3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73.png"/><Relationship Id="rId9" Type="http://schemas.openxmlformats.org/officeDocument/2006/relationships/image" Target="../media/image87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88.png"/><Relationship Id="rId6" Type="http://schemas.openxmlformats.org/officeDocument/2006/relationships/image" Target="../media/image35.png"/><Relationship Id="rId7" Type="http://schemas.openxmlformats.org/officeDocument/2006/relationships/image" Target="../media/image45.png"/><Relationship Id="rId8" Type="http://schemas.openxmlformats.org/officeDocument/2006/relationships/image" Target="../media/image5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34.png"/><Relationship Id="rId8" Type="http://schemas.openxmlformats.org/officeDocument/2006/relationships/image" Target="../media/image5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1.png"/><Relationship Id="rId6" Type="http://schemas.openxmlformats.org/officeDocument/2006/relationships/image" Target="../media/image34.png"/><Relationship Id="rId7" Type="http://schemas.openxmlformats.org/officeDocument/2006/relationships/image" Target="../media/image92.png"/><Relationship Id="rId8" Type="http://schemas.openxmlformats.org/officeDocument/2006/relationships/image" Target="../media/image5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3.png"/><Relationship Id="rId6" Type="http://schemas.openxmlformats.org/officeDocument/2006/relationships/image" Target="../media/image34.png"/><Relationship Id="rId7" Type="http://schemas.openxmlformats.org/officeDocument/2006/relationships/image" Target="../media/image94.png"/><Relationship Id="rId8" Type="http://schemas.openxmlformats.org/officeDocument/2006/relationships/image" Target="../media/image5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5.png"/><Relationship Id="rId6" Type="http://schemas.openxmlformats.org/officeDocument/2006/relationships/image" Target="../media/image34.png"/><Relationship Id="rId7" Type="http://schemas.openxmlformats.org/officeDocument/2006/relationships/image" Target="../media/image96.jpg"/><Relationship Id="rId8" Type="http://schemas.openxmlformats.org/officeDocument/2006/relationships/image" Target="../media/image5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97.png"/><Relationship Id="rId4" Type="http://schemas.openxmlformats.org/officeDocument/2006/relationships/image" Target="../media/image19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8.jpg"/><Relationship Id="rId6" Type="http://schemas.openxmlformats.org/officeDocument/2006/relationships/image" Target="../media/image5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9.png"/><Relationship Id="rId6" Type="http://schemas.openxmlformats.org/officeDocument/2006/relationships/image" Target="../media/image5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00.png"/><Relationship Id="rId6" Type="http://schemas.openxmlformats.org/officeDocument/2006/relationships/image" Target="../media/image5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01.jpg"/><Relationship Id="rId6" Type="http://schemas.openxmlformats.org/officeDocument/2006/relationships/image" Target="../media/image102.png"/><Relationship Id="rId7" Type="http://schemas.openxmlformats.org/officeDocument/2006/relationships/image" Target="../media/image5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03.jpg"/><Relationship Id="rId6" Type="http://schemas.openxmlformats.org/officeDocument/2006/relationships/image" Target="../media/image5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5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09.png"/><Relationship Id="rId6" Type="http://schemas.openxmlformats.org/officeDocument/2006/relationships/image" Target="../media/image110.jpg"/><Relationship Id="rId7" Type="http://schemas.openxmlformats.org/officeDocument/2006/relationships/image" Target="../media/image111.jpg"/><Relationship Id="rId8" Type="http://schemas.openxmlformats.org/officeDocument/2006/relationships/image" Target="../media/image112.jpg"/><Relationship Id="rId9" Type="http://schemas.openxmlformats.org/officeDocument/2006/relationships/image" Target="../media/image113.jpg"/><Relationship Id="rId10" Type="http://schemas.openxmlformats.org/officeDocument/2006/relationships/image" Target="../media/image5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97.png"/><Relationship Id="rId4" Type="http://schemas.openxmlformats.org/officeDocument/2006/relationships/image" Target="../media/image19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14.png"/><Relationship Id="rId6" Type="http://schemas.openxmlformats.org/officeDocument/2006/relationships/image" Target="../media/image45.png"/><Relationship Id="rId7" Type="http://schemas.openxmlformats.org/officeDocument/2006/relationships/image" Target="../media/image5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14.png"/><Relationship Id="rId6" Type="http://schemas.openxmlformats.org/officeDocument/2006/relationships/image" Target="../media/image5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14.png"/><Relationship Id="rId6" Type="http://schemas.openxmlformats.org/officeDocument/2006/relationships/image" Target="../media/image5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97.png"/><Relationship Id="rId4" Type="http://schemas.openxmlformats.org/officeDocument/2006/relationships/image" Target="../media/image19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45.png"/><Relationship Id="rId10" Type="http://schemas.openxmlformats.org/officeDocument/2006/relationships/image" Target="../media/image5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5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2.png"/><Relationship Id="rId6" Type="http://schemas.openxmlformats.org/officeDocument/2006/relationships/image" Target="../media/image25.png"/><Relationship Id="rId7" Type="http://schemas.openxmlformats.org/officeDocument/2006/relationships/image" Target="../media/image124.png"/><Relationship Id="rId8" Type="http://schemas.openxmlformats.org/officeDocument/2006/relationships/image" Target="../media/image5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5.png"/><Relationship Id="rId6" Type="http://schemas.openxmlformats.org/officeDocument/2006/relationships/image" Target="../media/image122.png"/><Relationship Id="rId7" Type="http://schemas.openxmlformats.org/officeDocument/2006/relationships/image" Target="../media/image5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45.png"/><Relationship Id="rId8" Type="http://schemas.openxmlformats.org/officeDocument/2006/relationships/image" Target="../media/image5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7.jpg"/><Relationship Id="rId6" Type="http://schemas.openxmlformats.org/officeDocument/2006/relationships/image" Target="../media/image5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8.png"/><Relationship Id="rId6" Type="http://schemas.openxmlformats.org/officeDocument/2006/relationships/image" Target="../media/image5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9.png"/><Relationship Id="rId6" Type="http://schemas.openxmlformats.org/officeDocument/2006/relationships/image" Target="../media/image5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30.png"/><Relationship Id="rId6" Type="http://schemas.openxmlformats.org/officeDocument/2006/relationships/image" Target="../media/image5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31.png"/><Relationship Id="rId6" Type="http://schemas.openxmlformats.org/officeDocument/2006/relationships/image" Target="../media/image5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4.png"/><Relationship Id="rId9" Type="http://schemas.openxmlformats.org/officeDocument/2006/relationships/hyperlink" Target="https://patterns.arcitura.com/soa-patterns/basics/soamanifesto/annotated" TargetMode="External"/><Relationship Id="rId10" Type="http://schemas.openxmlformats.org/officeDocument/2006/relationships/hyperlink" Target="http://www.youtube.com/watch?v=TauAUHGtH_w" TargetMode="External"/><Relationship Id="rId11" Type="http://schemas.openxmlformats.org/officeDocument/2006/relationships/hyperlink" Target="http://www.youtube.com/watch?v=-RMrqKL0Z7g&amp;amp;t=16s" TargetMode="External"/><Relationship Id="rId12" Type="http://schemas.openxmlformats.org/officeDocument/2006/relationships/image" Target="../media/image5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4.png"/><Relationship Id="rId8" Type="http://schemas.openxmlformats.org/officeDocument/2006/relationships/image" Target="../media/image137.png"/><Relationship Id="rId9" Type="http://schemas.openxmlformats.org/officeDocument/2006/relationships/image" Target="../media/image5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106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5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06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5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8.jpg"/><Relationship Id="rId3" Type="http://schemas.openxmlformats.org/officeDocument/2006/relationships/image" Target="../media/image4.png"/><Relationship Id="rId4" Type="http://schemas.openxmlformats.org/officeDocument/2006/relationships/image" Target="../media/image106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0512" y="658494"/>
            <a:ext cx="29876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0">
                <a:latin typeface="Arial"/>
                <a:cs typeface="Arial"/>
              </a:rPr>
              <a:t>Presentación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512" y="1877948"/>
            <a:ext cx="9114155" cy="1854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>
                <a:latin typeface="Arial"/>
                <a:cs typeface="Arial"/>
              </a:rPr>
              <a:t>¿Cuál </a:t>
            </a:r>
            <a:r>
              <a:rPr dirty="0" sz="4000" spc="-5">
                <a:latin typeface="Arial"/>
                <a:cs typeface="Arial"/>
              </a:rPr>
              <a:t>es </a:t>
            </a:r>
            <a:r>
              <a:rPr dirty="0" sz="4000">
                <a:latin typeface="Arial"/>
                <a:cs typeface="Arial"/>
              </a:rPr>
              <a:t>su</a:t>
            </a:r>
            <a:r>
              <a:rPr dirty="0" sz="4000" spc="10">
                <a:latin typeface="Arial"/>
                <a:cs typeface="Arial"/>
              </a:rPr>
              <a:t> </a:t>
            </a:r>
            <a:r>
              <a:rPr dirty="0" sz="4000" spc="-5">
                <a:latin typeface="Arial"/>
                <a:cs typeface="Arial"/>
              </a:rPr>
              <a:t>nombre?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4000" spc="-5">
                <a:latin typeface="Arial"/>
                <a:cs typeface="Arial"/>
              </a:rPr>
              <a:t>¿Cuál es su</a:t>
            </a:r>
            <a:r>
              <a:rPr dirty="0" sz="4000" spc="10">
                <a:latin typeface="Arial"/>
                <a:cs typeface="Arial"/>
              </a:rPr>
              <a:t> </a:t>
            </a:r>
            <a:r>
              <a:rPr dirty="0" sz="4000" spc="-5">
                <a:latin typeface="Arial"/>
                <a:cs typeface="Arial"/>
              </a:rPr>
              <a:t>rol?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4000" spc="-5">
                <a:latin typeface="Arial"/>
                <a:cs typeface="Arial"/>
              </a:rPr>
              <a:t>¿Cuales son las expectativas del</a:t>
            </a:r>
            <a:r>
              <a:rPr dirty="0" sz="4000" spc="45">
                <a:latin typeface="Arial"/>
                <a:cs typeface="Arial"/>
              </a:rPr>
              <a:t> </a:t>
            </a:r>
            <a:r>
              <a:rPr dirty="0" sz="4000" spc="-5">
                <a:latin typeface="Arial"/>
                <a:cs typeface="Arial"/>
              </a:rPr>
              <a:t>curso?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927080" y="1208532"/>
            <a:ext cx="291465" cy="67310"/>
          </a:xfrm>
          <a:custGeom>
            <a:avLst/>
            <a:gdLst/>
            <a:ahLst/>
            <a:cxnLst/>
            <a:rect l="l" t="t" r="r" b="b"/>
            <a:pathLst>
              <a:path w="291465" h="67309">
                <a:moveTo>
                  <a:pt x="265302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0"/>
                </a:lnTo>
                <a:lnTo>
                  <a:pt x="0" y="41275"/>
                </a:lnTo>
                <a:lnTo>
                  <a:pt x="2028" y="51304"/>
                </a:lnTo>
                <a:lnTo>
                  <a:pt x="7556" y="59499"/>
                </a:lnTo>
                <a:lnTo>
                  <a:pt x="15751" y="65027"/>
                </a:lnTo>
                <a:lnTo>
                  <a:pt x="25780" y="67055"/>
                </a:lnTo>
                <a:lnTo>
                  <a:pt x="265302" y="67055"/>
                </a:lnTo>
                <a:lnTo>
                  <a:pt x="275332" y="65027"/>
                </a:lnTo>
                <a:lnTo>
                  <a:pt x="283527" y="59499"/>
                </a:lnTo>
                <a:lnTo>
                  <a:pt x="289055" y="51304"/>
                </a:lnTo>
                <a:lnTo>
                  <a:pt x="291084" y="41275"/>
                </a:lnTo>
                <a:lnTo>
                  <a:pt x="291084" y="25780"/>
                </a:lnTo>
                <a:lnTo>
                  <a:pt x="289055" y="15751"/>
                </a:lnTo>
                <a:lnTo>
                  <a:pt x="283527" y="7556"/>
                </a:lnTo>
                <a:lnTo>
                  <a:pt x="275332" y="2028"/>
                </a:lnTo>
                <a:lnTo>
                  <a:pt x="26530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039856" y="1095755"/>
            <a:ext cx="66040" cy="292735"/>
          </a:xfrm>
          <a:custGeom>
            <a:avLst/>
            <a:gdLst/>
            <a:ahLst/>
            <a:cxnLst/>
            <a:rect l="l" t="t" r="r" b="b"/>
            <a:pathLst>
              <a:path w="66040" h="292734">
                <a:moveTo>
                  <a:pt x="40386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6"/>
                </a:lnTo>
                <a:lnTo>
                  <a:pt x="0" y="267462"/>
                </a:lnTo>
                <a:lnTo>
                  <a:pt x="1982" y="277231"/>
                </a:lnTo>
                <a:lnTo>
                  <a:pt x="7381" y="285226"/>
                </a:lnTo>
                <a:lnTo>
                  <a:pt x="15376" y="290625"/>
                </a:lnTo>
                <a:lnTo>
                  <a:pt x="25146" y="292608"/>
                </a:lnTo>
                <a:lnTo>
                  <a:pt x="40386" y="292608"/>
                </a:lnTo>
                <a:lnTo>
                  <a:pt x="50155" y="290625"/>
                </a:lnTo>
                <a:lnTo>
                  <a:pt x="58150" y="285226"/>
                </a:lnTo>
                <a:lnTo>
                  <a:pt x="63549" y="277231"/>
                </a:lnTo>
                <a:lnTo>
                  <a:pt x="65532" y="267462"/>
                </a:lnTo>
                <a:lnTo>
                  <a:pt x="65532" y="25146"/>
                </a:lnTo>
                <a:lnTo>
                  <a:pt x="63549" y="15376"/>
                </a:lnTo>
                <a:lnTo>
                  <a:pt x="58150" y="7381"/>
                </a:lnTo>
                <a:lnTo>
                  <a:pt x="50155" y="1982"/>
                </a:lnTo>
                <a:lnTo>
                  <a:pt x="40386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219688" y="5623559"/>
            <a:ext cx="178307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547604" y="5710428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2" y="0"/>
                </a:lnTo>
              </a:path>
            </a:pathLst>
          </a:custGeom>
          <a:ln w="39624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34471" y="5623559"/>
            <a:ext cx="0" cy="173990"/>
          </a:xfrm>
          <a:custGeom>
            <a:avLst/>
            <a:gdLst/>
            <a:ahLst/>
            <a:cxnLst/>
            <a:rect l="l" t="t" r="r" b="b"/>
            <a:pathLst>
              <a:path w="0" h="173989">
                <a:moveTo>
                  <a:pt x="0" y="0"/>
                </a:moveTo>
                <a:lnTo>
                  <a:pt x="0" y="173735"/>
                </a:lnTo>
              </a:path>
            </a:pathLst>
          </a:custGeom>
          <a:ln w="39624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452628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Introducción </a:t>
            </a:r>
            <a:r>
              <a:rPr dirty="0" spc="-5"/>
              <a:t>a </a:t>
            </a:r>
            <a:r>
              <a:rPr dirty="0" spc="-10"/>
              <a:t>Servicios </a:t>
            </a:r>
            <a:r>
              <a:rPr dirty="0" spc="-5"/>
              <a:t>y</a:t>
            </a:r>
            <a:r>
              <a:rPr dirty="0" spc="-20"/>
              <a:t> </a:t>
            </a:r>
            <a:r>
              <a:rPr dirty="0" spc="-5"/>
              <a:t>Microservicios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498851" y="606374"/>
            <a:ext cx="46729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Automatización con</a:t>
            </a:r>
            <a:r>
              <a:rPr dirty="0" sz="2800" spc="-5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Servicios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6938" y="4897373"/>
            <a:ext cx="9554845" cy="13474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739140" algn="l"/>
                <a:tab pos="1217930" algn="l"/>
                <a:tab pos="2400935" algn="l"/>
                <a:tab pos="3274060" algn="l"/>
                <a:tab pos="3662679" algn="l"/>
                <a:tab pos="4573905" algn="l"/>
                <a:tab pos="4940300" algn="l"/>
                <a:tab pos="5328920" algn="l"/>
                <a:tab pos="6407785" algn="l"/>
                <a:tab pos="6785609" algn="l"/>
                <a:tab pos="7764145" algn="l"/>
                <a:tab pos="8244205" algn="l"/>
                <a:tab pos="8825230" algn="l"/>
                <a:tab pos="9305290" algn="l"/>
              </a:tabLst>
            </a:pPr>
            <a:r>
              <a:rPr dirty="0" sz="1600" spc="-5">
                <a:latin typeface="Arial"/>
                <a:cs typeface="Arial"/>
              </a:rPr>
              <a:t>Desde</a:t>
            </a:r>
            <a:r>
              <a:rPr dirty="0" sz="1600" spc="-5">
                <a:latin typeface="Arial"/>
                <a:cs typeface="Arial"/>
              </a:rPr>
              <a:t>	</a:t>
            </a:r>
            <a:r>
              <a:rPr dirty="0" sz="1600" spc="-5">
                <a:latin typeface="Arial"/>
                <a:cs typeface="Arial"/>
              </a:rPr>
              <a:t>una</a:t>
            </a:r>
            <a:r>
              <a:rPr dirty="0" sz="1600" spc="-5">
                <a:latin typeface="Arial"/>
                <a:cs typeface="Arial"/>
              </a:rPr>
              <a:t>	</a:t>
            </a:r>
            <a:r>
              <a:rPr dirty="0" sz="1600" spc="-5">
                <a:latin typeface="Arial"/>
                <a:cs typeface="Arial"/>
              </a:rPr>
              <a:t>p</a:t>
            </a:r>
            <a:r>
              <a:rPr dirty="0" sz="1600" spc="5">
                <a:latin typeface="Arial"/>
                <a:cs typeface="Arial"/>
              </a:rPr>
              <a:t>e</a:t>
            </a:r>
            <a:r>
              <a:rPr dirty="0" sz="1600">
                <a:latin typeface="Arial"/>
                <a:cs typeface="Arial"/>
              </a:rPr>
              <a:t>r</a:t>
            </a:r>
            <a:r>
              <a:rPr dirty="0" sz="1600" spc="-5">
                <a:latin typeface="Arial"/>
                <a:cs typeface="Arial"/>
              </a:rPr>
              <a:t>s</a:t>
            </a:r>
            <a:r>
              <a:rPr dirty="0" sz="1600" spc="-5">
                <a:latin typeface="Arial"/>
                <a:cs typeface="Arial"/>
              </a:rPr>
              <a:t>pe</a:t>
            </a:r>
            <a:r>
              <a:rPr dirty="0" sz="1600">
                <a:latin typeface="Arial"/>
                <a:cs typeface="Arial"/>
              </a:rPr>
              <a:t>c</a:t>
            </a:r>
            <a:r>
              <a:rPr dirty="0" sz="1600" spc="-5">
                <a:latin typeface="Arial"/>
                <a:cs typeface="Arial"/>
              </a:rPr>
              <a:t>tiv</a:t>
            </a:r>
            <a:r>
              <a:rPr dirty="0" sz="1600" spc="-5">
                <a:latin typeface="Arial"/>
                <a:cs typeface="Arial"/>
              </a:rPr>
              <a:t>a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5">
                <a:latin typeface="Arial"/>
                <a:cs typeface="Arial"/>
              </a:rPr>
              <a:t>general</a:t>
            </a:r>
            <a:r>
              <a:rPr dirty="0" sz="1600" spc="-5">
                <a:latin typeface="Arial"/>
                <a:cs typeface="Arial"/>
              </a:rPr>
              <a:t>,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0" b="1">
                <a:latin typeface="Arial"/>
                <a:cs typeface="Arial"/>
              </a:rPr>
              <a:t>u</a:t>
            </a:r>
            <a:r>
              <a:rPr dirty="0" sz="1600" spc="-5" b="1">
                <a:latin typeface="Arial"/>
                <a:cs typeface="Arial"/>
              </a:rPr>
              <a:t>n</a:t>
            </a:r>
            <a:r>
              <a:rPr dirty="0" sz="1600" b="1">
                <a:latin typeface="Arial"/>
                <a:cs typeface="Arial"/>
              </a:rPr>
              <a:t>	</a:t>
            </a:r>
            <a:r>
              <a:rPr dirty="0" sz="1600" spc="-5" b="1">
                <a:latin typeface="Arial"/>
                <a:cs typeface="Arial"/>
              </a:rPr>
              <a:t>se</a:t>
            </a:r>
            <a:r>
              <a:rPr dirty="0" sz="1600" spc="20" b="1">
                <a:latin typeface="Arial"/>
                <a:cs typeface="Arial"/>
              </a:rPr>
              <a:t>r</a:t>
            </a:r>
            <a:r>
              <a:rPr dirty="0" sz="1600" spc="-30" b="1">
                <a:latin typeface="Arial"/>
                <a:cs typeface="Arial"/>
              </a:rPr>
              <a:t>v</a:t>
            </a:r>
            <a:r>
              <a:rPr dirty="0" sz="1600" spc="-5" b="1">
                <a:latin typeface="Arial"/>
                <a:cs typeface="Arial"/>
              </a:rPr>
              <a:t>i</a:t>
            </a:r>
            <a:r>
              <a:rPr dirty="0" sz="1600" spc="5" b="1">
                <a:latin typeface="Arial"/>
                <a:cs typeface="Arial"/>
              </a:rPr>
              <a:t>c</a:t>
            </a:r>
            <a:r>
              <a:rPr dirty="0" sz="1600" spc="-5" b="1">
                <a:latin typeface="Arial"/>
                <a:cs typeface="Arial"/>
              </a:rPr>
              <a:t>io</a:t>
            </a:r>
            <a:r>
              <a:rPr dirty="0" sz="1600" b="1">
                <a:latin typeface="Arial"/>
                <a:cs typeface="Arial"/>
              </a:rPr>
              <a:t>	</a:t>
            </a:r>
            <a:r>
              <a:rPr dirty="0" sz="1600" spc="-5" b="1">
                <a:latin typeface="Arial"/>
                <a:cs typeface="Arial"/>
              </a:rPr>
              <a:t>es</a:t>
            </a:r>
            <a:r>
              <a:rPr dirty="0" sz="1600" b="1">
                <a:latin typeface="Arial"/>
                <a:cs typeface="Arial"/>
              </a:rPr>
              <a:t>	</a:t>
            </a:r>
            <a:r>
              <a:rPr dirty="0" sz="1600" spc="-10" b="1">
                <a:latin typeface="Arial"/>
                <a:cs typeface="Arial"/>
              </a:rPr>
              <a:t>u</a:t>
            </a:r>
            <a:r>
              <a:rPr dirty="0" sz="1600" spc="-5" b="1">
                <a:latin typeface="Arial"/>
                <a:cs typeface="Arial"/>
              </a:rPr>
              <a:t>n</a:t>
            </a:r>
            <a:r>
              <a:rPr dirty="0" sz="1600" b="1">
                <a:latin typeface="Arial"/>
                <a:cs typeface="Arial"/>
              </a:rPr>
              <a:t>	</a:t>
            </a:r>
            <a:r>
              <a:rPr dirty="0" sz="1600" b="1">
                <a:latin typeface="Arial"/>
                <a:cs typeface="Arial"/>
              </a:rPr>
              <a:t>p</a:t>
            </a:r>
            <a:r>
              <a:rPr dirty="0" sz="1600" spc="-5" b="1">
                <a:latin typeface="Arial"/>
                <a:cs typeface="Arial"/>
              </a:rPr>
              <a:t>rogr</a:t>
            </a:r>
            <a:r>
              <a:rPr dirty="0" sz="1600" spc="5" b="1">
                <a:latin typeface="Arial"/>
                <a:cs typeface="Arial"/>
              </a:rPr>
              <a:t>a</a:t>
            </a:r>
            <a:r>
              <a:rPr dirty="0" sz="1600" spc="-5" b="1">
                <a:latin typeface="Arial"/>
                <a:cs typeface="Arial"/>
              </a:rPr>
              <a:t>ma</a:t>
            </a:r>
            <a:r>
              <a:rPr dirty="0" sz="1600" b="1">
                <a:latin typeface="Arial"/>
                <a:cs typeface="Arial"/>
              </a:rPr>
              <a:t>	</a:t>
            </a:r>
            <a:r>
              <a:rPr dirty="0" sz="1600" spc="-10" b="1">
                <a:latin typeface="Arial"/>
                <a:cs typeface="Arial"/>
              </a:rPr>
              <a:t>d</a:t>
            </a:r>
            <a:r>
              <a:rPr dirty="0" sz="1600" spc="-5" b="1">
                <a:latin typeface="Arial"/>
                <a:cs typeface="Arial"/>
              </a:rPr>
              <a:t>e</a:t>
            </a:r>
            <a:r>
              <a:rPr dirty="0" sz="1600" b="1">
                <a:latin typeface="Arial"/>
                <a:cs typeface="Arial"/>
              </a:rPr>
              <a:t>	</a:t>
            </a:r>
            <a:r>
              <a:rPr dirty="0" sz="1600" spc="-5" b="1">
                <a:latin typeface="Arial"/>
                <a:cs typeface="Arial"/>
              </a:rPr>
              <a:t>s</a:t>
            </a:r>
            <a:r>
              <a:rPr dirty="0" sz="1600" b="1">
                <a:latin typeface="Arial"/>
                <a:cs typeface="Arial"/>
              </a:rPr>
              <a:t>of</a:t>
            </a:r>
            <a:r>
              <a:rPr dirty="0" sz="1600" spc="-25" b="1">
                <a:latin typeface="Arial"/>
                <a:cs typeface="Arial"/>
              </a:rPr>
              <a:t>t</a:t>
            </a:r>
            <a:r>
              <a:rPr dirty="0" sz="1600" spc="35" b="1">
                <a:latin typeface="Arial"/>
                <a:cs typeface="Arial"/>
              </a:rPr>
              <a:t>w</a:t>
            </a:r>
            <a:r>
              <a:rPr dirty="0" sz="1600" spc="-5" b="1">
                <a:latin typeface="Arial"/>
                <a:cs typeface="Arial"/>
              </a:rPr>
              <a:t>a</a:t>
            </a:r>
            <a:r>
              <a:rPr dirty="0" sz="1600" spc="-15" b="1">
                <a:latin typeface="Arial"/>
                <a:cs typeface="Arial"/>
              </a:rPr>
              <a:t>r</a:t>
            </a:r>
            <a:r>
              <a:rPr dirty="0" sz="1600" spc="-5" b="1">
                <a:latin typeface="Arial"/>
                <a:cs typeface="Arial"/>
              </a:rPr>
              <a:t>e</a:t>
            </a:r>
            <a:r>
              <a:rPr dirty="0" sz="1600" b="1">
                <a:latin typeface="Arial"/>
                <a:cs typeface="Arial"/>
              </a:rPr>
              <a:t>	</a:t>
            </a:r>
            <a:r>
              <a:rPr dirty="0" sz="1600" spc="-5">
                <a:latin typeface="Arial"/>
                <a:cs typeface="Arial"/>
              </a:rPr>
              <a:t>que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5">
                <a:latin typeface="Arial"/>
                <a:cs typeface="Arial"/>
              </a:rPr>
              <a:t>ha</a:t>
            </a:r>
            <a:r>
              <a:rPr dirty="0" sz="1600">
                <a:latin typeface="Arial"/>
                <a:cs typeface="Arial"/>
              </a:rPr>
              <a:t>c</a:t>
            </a:r>
            <a:r>
              <a:rPr dirty="0" sz="1600" spc="-5">
                <a:latin typeface="Arial"/>
                <a:cs typeface="Arial"/>
              </a:rPr>
              <a:t>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5">
                <a:latin typeface="Arial"/>
                <a:cs typeface="Arial"/>
              </a:rPr>
              <a:t>q</a:t>
            </a:r>
            <a:r>
              <a:rPr dirty="0" sz="1600" spc="5">
                <a:latin typeface="Arial"/>
                <a:cs typeface="Arial"/>
              </a:rPr>
              <a:t>u</a:t>
            </a:r>
            <a:r>
              <a:rPr dirty="0" sz="1600" spc="-5">
                <a:latin typeface="Arial"/>
                <a:cs typeface="Arial"/>
              </a:rPr>
              <a:t>e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5" b="1">
                <a:latin typeface="Arial"/>
                <a:cs typeface="Arial"/>
              </a:rPr>
              <a:t>su  </a:t>
            </a:r>
            <a:r>
              <a:rPr dirty="0" sz="1600" spc="-5" b="1">
                <a:latin typeface="Arial"/>
                <a:cs typeface="Arial"/>
              </a:rPr>
              <a:t>funcionalidad esté disponible a </a:t>
            </a:r>
            <a:r>
              <a:rPr dirty="0" sz="1600" spc="-10" b="1">
                <a:latin typeface="Arial"/>
                <a:cs typeface="Arial"/>
              </a:rPr>
              <a:t>través </a:t>
            </a:r>
            <a:r>
              <a:rPr dirty="0" sz="1600" spc="-5" b="1">
                <a:latin typeface="Arial"/>
                <a:cs typeface="Arial"/>
              </a:rPr>
              <a:t>de </a:t>
            </a:r>
            <a:r>
              <a:rPr dirty="0" sz="1600" spc="-10" b="1">
                <a:latin typeface="Arial"/>
                <a:cs typeface="Arial"/>
              </a:rPr>
              <a:t>una </a:t>
            </a:r>
            <a:r>
              <a:rPr dirty="0" sz="1600" spc="-20" b="1">
                <a:latin typeface="Arial"/>
                <a:cs typeface="Arial"/>
              </a:rPr>
              <a:t>API </a:t>
            </a:r>
            <a:r>
              <a:rPr dirty="0" sz="1600" spc="-5">
                <a:latin typeface="Arial"/>
                <a:cs typeface="Arial"/>
              </a:rPr>
              <a:t>publicada que es parte de un </a:t>
            </a:r>
            <a:r>
              <a:rPr dirty="0" sz="1600" spc="-5" b="1">
                <a:latin typeface="Arial"/>
                <a:cs typeface="Arial"/>
              </a:rPr>
              <a:t>contrato de</a:t>
            </a:r>
            <a:r>
              <a:rPr dirty="0" sz="1600" spc="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servicio</a:t>
            </a:r>
            <a:r>
              <a:rPr dirty="0" sz="1600" spc="-1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Arial"/>
                <a:cs typeface="Arial"/>
              </a:rPr>
              <a:t>Los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dos</a:t>
            </a:r>
            <a:r>
              <a:rPr dirty="0" sz="1600" spc="204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medios</a:t>
            </a:r>
            <a:r>
              <a:rPr dirty="0" sz="1600" spc="19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comunes</a:t>
            </a:r>
            <a:r>
              <a:rPr dirty="0" sz="1600" spc="204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de</a:t>
            </a:r>
            <a:r>
              <a:rPr dirty="0" sz="1600" spc="195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implementación</a:t>
            </a:r>
            <a:r>
              <a:rPr dirty="0" sz="1600" spc="200" b="1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son;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servicios</a:t>
            </a:r>
            <a:r>
              <a:rPr dirty="0" sz="1600" spc="204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web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basados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en</a:t>
            </a:r>
            <a:r>
              <a:rPr dirty="0" sz="1600" spc="200">
                <a:latin typeface="Arial"/>
                <a:cs typeface="Arial"/>
              </a:rPr>
              <a:t> </a:t>
            </a:r>
            <a:r>
              <a:rPr dirty="0" sz="1600" spc="-15" b="1">
                <a:latin typeface="Arial"/>
                <a:cs typeface="Arial"/>
              </a:rPr>
              <a:t>SOAP</a:t>
            </a:r>
            <a:r>
              <a:rPr dirty="0" sz="1600" spc="210" b="1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(o</a:t>
            </a:r>
            <a:r>
              <a:rPr dirty="0" sz="1600" spc="2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solo</a:t>
            </a:r>
            <a:r>
              <a:rPr dirty="0" sz="1600" spc="204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servicios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latin typeface="Arial"/>
                <a:cs typeface="Arial"/>
              </a:rPr>
              <a:t>web) </a:t>
            </a:r>
            <a:r>
              <a:rPr dirty="0" sz="1600" spc="-5">
                <a:latin typeface="Arial"/>
                <a:cs typeface="Arial"/>
              </a:rPr>
              <a:t>y servicios </a:t>
            </a:r>
            <a:r>
              <a:rPr dirty="0" sz="1600" spc="-5" b="1">
                <a:latin typeface="Arial"/>
                <a:cs typeface="Arial"/>
              </a:rPr>
              <a:t>RESTful </a:t>
            </a:r>
            <a:r>
              <a:rPr dirty="0" sz="1600" spc="-5">
                <a:latin typeface="Arial"/>
                <a:cs typeface="Arial"/>
              </a:rPr>
              <a:t>(o solo servicios</a:t>
            </a:r>
            <a:r>
              <a:rPr dirty="0" sz="1600" spc="5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REST).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04078" y="1388996"/>
            <a:ext cx="7079754" cy="3205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995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5262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Introducción </a:t>
            </a:r>
            <a:r>
              <a:rPr dirty="0" sz="1800" spc="-5" b="1">
                <a:latin typeface="Arial"/>
                <a:cs typeface="Arial"/>
              </a:rPr>
              <a:t>a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spc="-5" b="1">
                <a:latin typeface="Arial"/>
                <a:cs typeface="Arial"/>
              </a:rPr>
              <a:t>y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498851" y="606374"/>
            <a:ext cx="46729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Automatización con</a:t>
            </a:r>
            <a:r>
              <a:rPr dirty="0" sz="2800" spc="-50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Servicios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47550" y="1625600"/>
            <a:ext cx="5258792" cy="1752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94148" y="4323588"/>
            <a:ext cx="8203703" cy="156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5262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Introducción </a:t>
            </a:r>
            <a:r>
              <a:rPr dirty="0" sz="1800" spc="-5" b="1">
                <a:latin typeface="Arial"/>
                <a:cs typeface="Arial"/>
              </a:rPr>
              <a:t>a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spc="-5" b="1">
                <a:latin typeface="Arial"/>
                <a:cs typeface="Arial"/>
              </a:rPr>
              <a:t>y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498851" y="606374"/>
            <a:ext cx="46729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Automatización con</a:t>
            </a:r>
            <a:r>
              <a:rPr dirty="0" sz="2800" spc="-50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Servicios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7761" y="1337258"/>
            <a:ext cx="8644255" cy="49860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98145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Arial"/>
                <a:cs typeface="Arial"/>
              </a:rPr>
              <a:t>Los </a:t>
            </a:r>
            <a:r>
              <a:rPr dirty="0" sz="2000" spc="-5" b="1">
                <a:latin typeface="Arial"/>
                <a:cs typeface="Arial"/>
              </a:rPr>
              <a:t>microservicios </a:t>
            </a:r>
            <a:r>
              <a:rPr dirty="0" sz="2000" b="1">
                <a:latin typeface="Arial"/>
                <a:cs typeface="Arial"/>
              </a:rPr>
              <a:t>cuentan con capacidades altamente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autónomas.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600" spc="-5">
                <a:latin typeface="Arial"/>
                <a:cs typeface="Arial"/>
              </a:rPr>
              <a:t>Algunas </a:t>
            </a:r>
            <a:r>
              <a:rPr dirty="0" sz="1600" spc="-5" b="1">
                <a:latin typeface="Arial"/>
                <a:cs typeface="Arial"/>
              </a:rPr>
              <a:t>capacidades </a:t>
            </a:r>
            <a:r>
              <a:rPr dirty="0" sz="1600" spc="-5">
                <a:latin typeface="Arial"/>
                <a:cs typeface="Arial"/>
              </a:rPr>
              <a:t>pueden ser más </a:t>
            </a:r>
            <a:r>
              <a:rPr dirty="0" sz="1600" spc="-5" b="1">
                <a:latin typeface="Arial"/>
                <a:cs typeface="Arial"/>
              </a:rPr>
              <a:t>críticas </a:t>
            </a:r>
            <a:r>
              <a:rPr dirty="0" sz="1600" spc="-5">
                <a:latin typeface="Arial"/>
                <a:cs typeface="Arial"/>
              </a:rPr>
              <a:t>que otras, lo que</a:t>
            </a:r>
            <a:r>
              <a:rPr dirty="0" sz="1600" spc="12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puede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aumentar la importancia de su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ejecución.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147320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Específicamente, puede ser de </a:t>
            </a:r>
            <a:r>
              <a:rPr dirty="0" sz="1600" spc="-10">
                <a:latin typeface="Arial"/>
                <a:cs typeface="Arial"/>
              </a:rPr>
              <a:t>mayor </a:t>
            </a:r>
            <a:r>
              <a:rPr dirty="0" sz="1600" spc="-5">
                <a:latin typeface="Arial"/>
                <a:cs typeface="Arial"/>
              </a:rPr>
              <a:t>importancia que una </a:t>
            </a:r>
            <a:r>
              <a:rPr dirty="0" sz="1600" spc="-5" b="1">
                <a:latin typeface="Arial"/>
                <a:cs typeface="Arial"/>
              </a:rPr>
              <a:t>capacidad dada  se ejecute de manera consistente y confiable </a:t>
            </a:r>
            <a:r>
              <a:rPr dirty="0" sz="1600" spc="-5">
                <a:latin typeface="Arial"/>
                <a:cs typeface="Arial"/>
              </a:rPr>
              <a:t>o que se ejecute de </a:t>
            </a:r>
            <a:r>
              <a:rPr dirty="0" sz="1600">
                <a:latin typeface="Arial"/>
                <a:cs typeface="Arial"/>
              </a:rPr>
              <a:t>la </a:t>
            </a:r>
            <a:r>
              <a:rPr dirty="0" sz="1600" spc="-5">
                <a:latin typeface="Arial"/>
                <a:cs typeface="Arial"/>
              </a:rPr>
              <a:t>manera  </a:t>
            </a:r>
            <a:r>
              <a:rPr dirty="0" sz="1600" spc="-5" b="1">
                <a:latin typeface="Arial"/>
                <a:cs typeface="Arial"/>
              </a:rPr>
              <a:t>más eficiente</a:t>
            </a:r>
            <a:r>
              <a:rPr dirty="0" sz="1600" spc="3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posible.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 marR="1653539">
              <a:lnSpc>
                <a:spcPct val="100000"/>
              </a:lnSpc>
              <a:spcBef>
                <a:spcPts val="1065"/>
              </a:spcBef>
            </a:pPr>
            <a:r>
              <a:rPr dirty="0" sz="1600" spc="-5">
                <a:latin typeface="Arial"/>
                <a:cs typeface="Arial"/>
              </a:rPr>
              <a:t>En tales casos, puede tener sentido </a:t>
            </a:r>
            <a:r>
              <a:rPr dirty="0" sz="1600" spc="-5" b="1">
                <a:latin typeface="Arial"/>
                <a:cs typeface="Arial"/>
              </a:rPr>
              <a:t>aislar estos tipos de capacidades en  </a:t>
            </a:r>
            <a:r>
              <a:rPr dirty="0" sz="1600" spc="-10" b="1">
                <a:latin typeface="Arial"/>
                <a:cs typeface="Arial"/>
              </a:rPr>
              <a:t>servicios autónomos </a:t>
            </a:r>
            <a:r>
              <a:rPr dirty="0" sz="1600" spc="-5">
                <a:latin typeface="Arial"/>
                <a:cs typeface="Arial"/>
              </a:rPr>
              <a:t>que tengan un </a:t>
            </a:r>
            <a:r>
              <a:rPr dirty="0" sz="1600" spc="-5" b="1">
                <a:latin typeface="Arial"/>
                <a:cs typeface="Arial"/>
              </a:rPr>
              <a:t>entorno en tiempo de ejecución  especial </a:t>
            </a:r>
            <a:r>
              <a:rPr dirty="0" sz="1600" spc="-5">
                <a:latin typeface="Arial"/>
                <a:cs typeface="Arial"/>
              </a:rPr>
              <a:t>orientado </a:t>
            </a:r>
            <a:r>
              <a:rPr dirty="0" sz="1600" spc="-5" b="1">
                <a:latin typeface="Arial"/>
                <a:cs typeface="Arial"/>
              </a:rPr>
              <a:t>a soportar sus requisitos de procesamiento a </a:t>
            </a:r>
            <a:r>
              <a:rPr dirty="0" sz="1600" spc="-10" b="1">
                <a:latin typeface="Arial"/>
                <a:cs typeface="Arial"/>
              </a:rPr>
              <a:t>nivel </a:t>
            </a:r>
            <a:r>
              <a:rPr dirty="0" sz="1600" spc="-5" b="1">
                <a:latin typeface="Arial"/>
                <a:cs typeface="Arial"/>
              </a:rPr>
              <a:t>de  escalabilidad, fiabilidad y</a:t>
            </a:r>
            <a:r>
              <a:rPr dirty="0" sz="1600" spc="8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rendimiento.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600" spc="-5">
                <a:latin typeface="Arial"/>
                <a:cs typeface="Arial"/>
              </a:rPr>
              <a:t>Estos tipos de servicios que generalmente tienen alta autonomía</a:t>
            </a:r>
            <a:r>
              <a:rPr dirty="0" sz="1600" spc="5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  <a:p>
            <a:pPr marL="12700" marR="2129155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un </a:t>
            </a:r>
            <a:r>
              <a:rPr dirty="0" sz="1600" spc="-5" b="1">
                <a:latin typeface="Arial"/>
                <a:cs typeface="Arial"/>
              </a:rPr>
              <a:t>alcance funcional más estrecho </a:t>
            </a:r>
            <a:r>
              <a:rPr dirty="0" sz="1600" spc="-5">
                <a:latin typeface="Arial"/>
                <a:cs typeface="Arial"/>
              </a:rPr>
              <a:t>que otros servicios, se denominan  "</a:t>
            </a:r>
            <a:r>
              <a:rPr dirty="0" sz="1600" spc="-5" b="1">
                <a:latin typeface="Arial"/>
                <a:cs typeface="Arial"/>
              </a:rPr>
              <a:t>microservicios</a:t>
            </a:r>
            <a:r>
              <a:rPr dirty="0" sz="1600" spc="-5">
                <a:latin typeface="Arial"/>
                <a:cs typeface="Arial"/>
              </a:rPr>
              <a:t>".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60461" y="2024911"/>
            <a:ext cx="1733550" cy="2051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16011" y="4319015"/>
            <a:ext cx="1828800" cy="20436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57962" y="142229"/>
            <a:ext cx="6913880" cy="142240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685"/>
              </a:spcBef>
            </a:pPr>
            <a:r>
              <a:rPr dirty="0" sz="1800" b="1">
                <a:latin typeface="Arial"/>
                <a:cs typeface="Arial"/>
              </a:rPr>
              <a:t>Introducción </a:t>
            </a:r>
            <a:r>
              <a:rPr dirty="0" sz="1800" spc="-5" b="1">
                <a:latin typeface="Arial"/>
                <a:cs typeface="Arial"/>
              </a:rPr>
              <a:t>a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spc="-5" b="1">
                <a:latin typeface="Arial"/>
                <a:cs typeface="Arial"/>
              </a:rPr>
              <a:t>y</a:t>
            </a:r>
            <a:r>
              <a:rPr dirty="0" sz="1800" spc="1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  <a:p>
            <a:pPr marL="2252980">
              <a:lnSpc>
                <a:spcPct val="100000"/>
              </a:lnSpc>
              <a:spcBef>
                <a:spcPts val="905"/>
              </a:spcBef>
            </a:pP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Automatización con</a:t>
            </a:r>
            <a:r>
              <a:rPr dirty="0" sz="2800" spc="-5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Servicios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dirty="0" sz="2000" b="1">
                <a:latin typeface="Arial"/>
                <a:cs typeface="Arial"/>
              </a:rPr>
              <a:t>Principales características de los</a:t>
            </a:r>
            <a:r>
              <a:rPr dirty="0" sz="2000" spc="-100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Microservicios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54309" y="2845829"/>
            <a:ext cx="2365836" cy="2329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95173" y="2222373"/>
            <a:ext cx="449389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Su despliegue se hace </a:t>
            </a:r>
            <a:r>
              <a:rPr dirty="0" sz="1600" spc="-5" b="1">
                <a:latin typeface="Arial"/>
                <a:cs typeface="Arial"/>
              </a:rPr>
              <a:t>aislado </a:t>
            </a:r>
            <a:r>
              <a:rPr dirty="0" sz="1600" spc="-5">
                <a:latin typeface="Arial"/>
                <a:cs typeface="Arial"/>
              </a:rPr>
              <a:t>principalmente en  </a:t>
            </a:r>
            <a:r>
              <a:rPr dirty="0" sz="1600" spc="-10">
                <a:latin typeface="Arial"/>
                <a:cs typeface="Arial"/>
              </a:rPr>
              <a:t>Contenedores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0906" y="2922523"/>
            <a:ext cx="192341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5" b="1">
                <a:latin typeface="Arial"/>
                <a:cs typeface="Arial"/>
              </a:rPr>
              <a:t>Altos </a:t>
            </a:r>
            <a:r>
              <a:rPr dirty="0" sz="1600" spc="-5" b="1">
                <a:latin typeface="Arial"/>
                <a:cs typeface="Arial"/>
              </a:rPr>
              <a:t>requisitos</a:t>
            </a:r>
            <a:r>
              <a:rPr dirty="0" sz="1600" spc="5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de: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0906" y="3410203"/>
            <a:ext cx="135255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95"/>
              </a:spcBef>
              <a:buChar char="•"/>
              <a:tabLst>
                <a:tab pos="144145" algn="l"/>
              </a:tabLst>
            </a:pPr>
            <a:r>
              <a:rPr dirty="0" sz="1600" spc="-5">
                <a:latin typeface="Arial"/>
                <a:cs typeface="Arial"/>
              </a:rPr>
              <a:t>Rendimiento</a:t>
            </a:r>
            <a:endParaRPr sz="1600">
              <a:latin typeface="Arial"/>
              <a:cs typeface="Arial"/>
            </a:endParaRPr>
          </a:p>
          <a:p>
            <a:pPr marL="143510" indent="-131445">
              <a:lnSpc>
                <a:spcPct val="100000"/>
              </a:lnSpc>
              <a:buChar char="•"/>
              <a:tabLst>
                <a:tab pos="144145" algn="l"/>
              </a:tabLst>
            </a:pPr>
            <a:r>
              <a:rPr dirty="0" sz="1600" spc="-5">
                <a:latin typeface="Arial"/>
                <a:cs typeface="Arial"/>
              </a:rPr>
              <a:t>Escalabilidad</a:t>
            </a:r>
            <a:endParaRPr sz="1600">
              <a:latin typeface="Arial"/>
              <a:cs typeface="Arial"/>
            </a:endParaRPr>
          </a:p>
          <a:p>
            <a:pPr marL="143510" indent="-131445">
              <a:lnSpc>
                <a:spcPct val="100000"/>
              </a:lnSpc>
              <a:buChar char="•"/>
              <a:tabLst>
                <a:tab pos="144145" algn="l"/>
              </a:tabLst>
            </a:pPr>
            <a:r>
              <a:rPr dirty="0" sz="1600" spc="-5">
                <a:latin typeface="Arial"/>
                <a:cs typeface="Arial"/>
              </a:rPr>
              <a:t>Fiabilidad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20088" y="3508375"/>
            <a:ext cx="3345815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-5">
                <a:latin typeface="Arial"/>
                <a:cs typeface="Arial"/>
              </a:rPr>
              <a:t>= Alta</a:t>
            </a:r>
            <a:r>
              <a:rPr dirty="0" sz="3400" spc="-70">
                <a:latin typeface="Arial"/>
                <a:cs typeface="Arial"/>
              </a:rPr>
              <a:t> </a:t>
            </a:r>
            <a:r>
              <a:rPr dirty="0" sz="3400" spc="-5">
                <a:latin typeface="Arial"/>
                <a:cs typeface="Arial"/>
              </a:rPr>
              <a:t>Autonomía</a:t>
            </a:r>
            <a:endParaRPr sz="3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5244" y="4589221"/>
            <a:ext cx="429323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Estrategias de </a:t>
            </a:r>
            <a:r>
              <a:rPr dirty="0" sz="1600" spc="-5" b="1">
                <a:latin typeface="Arial"/>
                <a:cs typeface="Arial"/>
              </a:rPr>
              <a:t>Replicación </a:t>
            </a:r>
            <a:r>
              <a:rPr dirty="0" sz="1600" spc="-5">
                <a:latin typeface="Arial"/>
                <a:cs typeface="Arial"/>
              </a:rPr>
              <a:t>y </a:t>
            </a:r>
            <a:r>
              <a:rPr dirty="0" sz="1600" spc="-5" b="1">
                <a:latin typeface="Arial"/>
                <a:cs typeface="Arial"/>
              </a:rPr>
              <a:t>Redundancia</a:t>
            </a:r>
            <a:r>
              <a:rPr dirty="0" sz="1600" spc="70" b="1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Arial"/>
                <a:cs typeface="Arial"/>
              </a:rPr>
              <a:t>los </a:t>
            </a:r>
            <a:r>
              <a:rPr dirty="0" sz="1600" spc="-5" b="1">
                <a:latin typeface="Arial"/>
                <a:cs typeface="Arial"/>
              </a:rPr>
              <a:t>recursos</a:t>
            </a:r>
            <a:r>
              <a:rPr dirty="0" sz="160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dependientes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43602" y="5537708"/>
            <a:ext cx="459930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Su naturaleza es proveer </a:t>
            </a:r>
            <a:r>
              <a:rPr dirty="0" sz="1600" spc="-5" b="1">
                <a:latin typeface="Arial"/>
                <a:cs typeface="Arial"/>
              </a:rPr>
              <a:t>lógica No </a:t>
            </a:r>
            <a:r>
              <a:rPr dirty="0" sz="1600" spc="-10" b="1">
                <a:latin typeface="Arial"/>
                <a:cs typeface="Arial"/>
              </a:rPr>
              <a:t>Agnóstica </a:t>
            </a:r>
            <a:r>
              <a:rPr dirty="0" sz="1600" spc="-5" b="1">
                <a:latin typeface="Arial"/>
                <a:cs typeface="Arial"/>
              </a:rPr>
              <a:t>de  Negocio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8597" y="5537708"/>
            <a:ext cx="378587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Se soportan en la </a:t>
            </a:r>
            <a:r>
              <a:rPr dirty="0" sz="1600" spc="-5" b="1">
                <a:latin typeface="Arial"/>
                <a:cs typeface="Arial"/>
              </a:rPr>
              <a:t>característica</a:t>
            </a:r>
            <a:r>
              <a:rPr dirty="0" sz="1600" spc="60" b="1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Arial"/>
                <a:cs typeface="Arial"/>
              </a:rPr>
              <a:t>elasticidad </a:t>
            </a:r>
            <a:r>
              <a:rPr dirty="0" sz="1600" spc="-5">
                <a:latin typeface="Arial"/>
                <a:cs typeface="Arial"/>
              </a:rPr>
              <a:t>de </a:t>
            </a:r>
            <a:r>
              <a:rPr dirty="0" sz="1600">
                <a:latin typeface="Arial"/>
                <a:cs typeface="Arial"/>
              </a:rPr>
              <a:t>la </a:t>
            </a:r>
            <a:r>
              <a:rPr dirty="0" sz="1600" spc="-5">
                <a:latin typeface="Arial"/>
                <a:cs typeface="Arial"/>
              </a:rPr>
              <a:t>computación en </a:t>
            </a:r>
            <a:r>
              <a:rPr dirty="0" sz="1600">
                <a:latin typeface="Arial"/>
                <a:cs typeface="Arial"/>
              </a:rPr>
              <a:t>la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nube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09001" y="2261107"/>
            <a:ext cx="305054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Se soportan en las propiedades y  </a:t>
            </a:r>
            <a:r>
              <a:rPr dirty="0" sz="1600" spc="-5" b="1">
                <a:latin typeface="Arial"/>
                <a:cs typeface="Arial"/>
              </a:rPr>
              <a:t>reglas de diseño de la  arquitectura</a:t>
            </a:r>
            <a:r>
              <a:rPr dirty="0" sz="1600" spc="3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REST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15070" y="3747642"/>
            <a:ext cx="240347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5143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Alineación con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el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600" spc="-5" b="1">
                <a:latin typeface="Arial"/>
                <a:cs typeface="Arial"/>
              </a:rPr>
              <a:t>desarrollo ágil y</a:t>
            </a:r>
            <a:r>
              <a:rPr dirty="0" sz="160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DevOps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9969" y="1358341"/>
            <a:ext cx="10061575" cy="1367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111250" marR="5080" indent="-1099185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Motivadores de Negocio y</a:t>
            </a:r>
            <a:r>
              <a:rPr dirty="0" sz="4400" spc="-80"/>
              <a:t> </a:t>
            </a:r>
            <a:r>
              <a:rPr dirty="0" sz="4400"/>
              <a:t>Tecnología  de Servicios y</a:t>
            </a:r>
            <a:r>
              <a:rPr dirty="0" sz="4400" spc="-20"/>
              <a:t> </a:t>
            </a:r>
            <a:r>
              <a:rPr dirty="0" sz="4400"/>
              <a:t>Microservicios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0" y="3906011"/>
            <a:ext cx="12192000" cy="96520"/>
          </a:xfrm>
          <a:custGeom>
            <a:avLst/>
            <a:gdLst/>
            <a:ahLst/>
            <a:cxnLst/>
            <a:rect l="l" t="t" r="r" b="b"/>
            <a:pathLst>
              <a:path w="12192000" h="96520">
                <a:moveTo>
                  <a:pt x="0" y="96012"/>
                </a:moveTo>
                <a:lnTo>
                  <a:pt x="12192000" y="96012"/>
                </a:lnTo>
                <a:lnTo>
                  <a:pt x="12192000" y="0"/>
                </a:lnTo>
                <a:lnTo>
                  <a:pt x="0" y="0"/>
                </a:lnTo>
                <a:lnTo>
                  <a:pt x="0" y="9601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51120" y="3000755"/>
            <a:ext cx="1765553" cy="1765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87340" y="2997707"/>
            <a:ext cx="1417320" cy="1417320"/>
          </a:xfrm>
          <a:custGeom>
            <a:avLst/>
            <a:gdLst/>
            <a:ahLst/>
            <a:cxnLst/>
            <a:rect l="l" t="t" r="r" b="b"/>
            <a:pathLst>
              <a:path w="1417320" h="1417320">
                <a:moveTo>
                  <a:pt x="708660" y="0"/>
                </a:moveTo>
                <a:lnTo>
                  <a:pt x="660137" y="1634"/>
                </a:lnTo>
                <a:lnTo>
                  <a:pt x="612492" y="6468"/>
                </a:lnTo>
                <a:lnTo>
                  <a:pt x="565831" y="14396"/>
                </a:lnTo>
                <a:lnTo>
                  <a:pt x="520259" y="25311"/>
                </a:lnTo>
                <a:lnTo>
                  <a:pt x="475881" y="39110"/>
                </a:lnTo>
                <a:lnTo>
                  <a:pt x="432804" y="55685"/>
                </a:lnTo>
                <a:lnTo>
                  <a:pt x="391132" y="74932"/>
                </a:lnTo>
                <a:lnTo>
                  <a:pt x="350971" y="96745"/>
                </a:lnTo>
                <a:lnTo>
                  <a:pt x="312427" y="121019"/>
                </a:lnTo>
                <a:lnTo>
                  <a:pt x="275605" y="147648"/>
                </a:lnTo>
                <a:lnTo>
                  <a:pt x="240611" y="176527"/>
                </a:lnTo>
                <a:lnTo>
                  <a:pt x="207549" y="207549"/>
                </a:lnTo>
                <a:lnTo>
                  <a:pt x="176527" y="240611"/>
                </a:lnTo>
                <a:lnTo>
                  <a:pt x="147648" y="275605"/>
                </a:lnTo>
                <a:lnTo>
                  <a:pt x="121019" y="312427"/>
                </a:lnTo>
                <a:lnTo>
                  <a:pt x="96745" y="350971"/>
                </a:lnTo>
                <a:lnTo>
                  <a:pt x="74932" y="391132"/>
                </a:lnTo>
                <a:lnTo>
                  <a:pt x="55685" y="432804"/>
                </a:lnTo>
                <a:lnTo>
                  <a:pt x="39110" y="475881"/>
                </a:lnTo>
                <a:lnTo>
                  <a:pt x="25311" y="520259"/>
                </a:lnTo>
                <a:lnTo>
                  <a:pt x="14396" y="565831"/>
                </a:lnTo>
                <a:lnTo>
                  <a:pt x="6468" y="612492"/>
                </a:lnTo>
                <a:lnTo>
                  <a:pt x="1634" y="660137"/>
                </a:lnTo>
                <a:lnTo>
                  <a:pt x="0" y="708659"/>
                </a:lnTo>
                <a:lnTo>
                  <a:pt x="1634" y="757182"/>
                </a:lnTo>
                <a:lnTo>
                  <a:pt x="6468" y="804827"/>
                </a:lnTo>
                <a:lnTo>
                  <a:pt x="14396" y="851488"/>
                </a:lnTo>
                <a:lnTo>
                  <a:pt x="25311" y="897060"/>
                </a:lnTo>
                <a:lnTo>
                  <a:pt x="39110" y="941438"/>
                </a:lnTo>
                <a:lnTo>
                  <a:pt x="55685" y="984515"/>
                </a:lnTo>
                <a:lnTo>
                  <a:pt x="74932" y="1026187"/>
                </a:lnTo>
                <a:lnTo>
                  <a:pt x="96745" y="1066348"/>
                </a:lnTo>
                <a:lnTo>
                  <a:pt x="121019" y="1104892"/>
                </a:lnTo>
                <a:lnTo>
                  <a:pt x="147648" y="1141714"/>
                </a:lnTo>
                <a:lnTo>
                  <a:pt x="176527" y="1176708"/>
                </a:lnTo>
                <a:lnTo>
                  <a:pt x="207549" y="1209770"/>
                </a:lnTo>
                <a:lnTo>
                  <a:pt x="240611" y="1240792"/>
                </a:lnTo>
                <a:lnTo>
                  <a:pt x="275605" y="1269671"/>
                </a:lnTo>
                <a:lnTo>
                  <a:pt x="312427" y="1296300"/>
                </a:lnTo>
                <a:lnTo>
                  <a:pt x="350971" y="1320574"/>
                </a:lnTo>
                <a:lnTo>
                  <a:pt x="391132" y="1342387"/>
                </a:lnTo>
                <a:lnTo>
                  <a:pt x="432804" y="1361634"/>
                </a:lnTo>
                <a:lnTo>
                  <a:pt x="475881" y="1378209"/>
                </a:lnTo>
                <a:lnTo>
                  <a:pt x="520259" y="1392008"/>
                </a:lnTo>
                <a:lnTo>
                  <a:pt x="565831" y="1402923"/>
                </a:lnTo>
                <a:lnTo>
                  <a:pt x="612492" y="1410851"/>
                </a:lnTo>
                <a:lnTo>
                  <a:pt x="660137" y="1415685"/>
                </a:lnTo>
                <a:lnTo>
                  <a:pt x="708660" y="1417319"/>
                </a:lnTo>
                <a:lnTo>
                  <a:pt x="757182" y="1415685"/>
                </a:lnTo>
                <a:lnTo>
                  <a:pt x="804827" y="1410851"/>
                </a:lnTo>
                <a:lnTo>
                  <a:pt x="851488" y="1402923"/>
                </a:lnTo>
                <a:lnTo>
                  <a:pt x="897060" y="1392008"/>
                </a:lnTo>
                <a:lnTo>
                  <a:pt x="941438" y="1378209"/>
                </a:lnTo>
                <a:lnTo>
                  <a:pt x="984515" y="1361634"/>
                </a:lnTo>
                <a:lnTo>
                  <a:pt x="1026187" y="1342387"/>
                </a:lnTo>
                <a:lnTo>
                  <a:pt x="1066348" y="1320574"/>
                </a:lnTo>
                <a:lnTo>
                  <a:pt x="1104892" y="1296300"/>
                </a:lnTo>
                <a:lnTo>
                  <a:pt x="1141714" y="1269671"/>
                </a:lnTo>
                <a:lnTo>
                  <a:pt x="1176708" y="1240792"/>
                </a:lnTo>
                <a:lnTo>
                  <a:pt x="1209770" y="1209770"/>
                </a:lnTo>
                <a:lnTo>
                  <a:pt x="1240792" y="1176708"/>
                </a:lnTo>
                <a:lnTo>
                  <a:pt x="1269671" y="1141714"/>
                </a:lnTo>
                <a:lnTo>
                  <a:pt x="1296300" y="1104892"/>
                </a:lnTo>
                <a:lnTo>
                  <a:pt x="1320574" y="1066348"/>
                </a:lnTo>
                <a:lnTo>
                  <a:pt x="1342387" y="1026187"/>
                </a:lnTo>
                <a:lnTo>
                  <a:pt x="1361634" y="984515"/>
                </a:lnTo>
                <a:lnTo>
                  <a:pt x="1378209" y="941438"/>
                </a:lnTo>
                <a:lnTo>
                  <a:pt x="1392008" y="897060"/>
                </a:lnTo>
                <a:lnTo>
                  <a:pt x="1402923" y="851488"/>
                </a:lnTo>
                <a:lnTo>
                  <a:pt x="1410851" y="804827"/>
                </a:lnTo>
                <a:lnTo>
                  <a:pt x="1415685" y="757182"/>
                </a:lnTo>
                <a:lnTo>
                  <a:pt x="1417319" y="708659"/>
                </a:lnTo>
                <a:lnTo>
                  <a:pt x="1415685" y="660137"/>
                </a:lnTo>
                <a:lnTo>
                  <a:pt x="1410851" y="612492"/>
                </a:lnTo>
                <a:lnTo>
                  <a:pt x="1402923" y="565831"/>
                </a:lnTo>
                <a:lnTo>
                  <a:pt x="1392008" y="520259"/>
                </a:lnTo>
                <a:lnTo>
                  <a:pt x="1378209" y="475881"/>
                </a:lnTo>
                <a:lnTo>
                  <a:pt x="1361634" y="432804"/>
                </a:lnTo>
                <a:lnTo>
                  <a:pt x="1342387" y="391132"/>
                </a:lnTo>
                <a:lnTo>
                  <a:pt x="1320574" y="350971"/>
                </a:lnTo>
                <a:lnTo>
                  <a:pt x="1296300" y="312427"/>
                </a:lnTo>
                <a:lnTo>
                  <a:pt x="1269671" y="275605"/>
                </a:lnTo>
                <a:lnTo>
                  <a:pt x="1240792" y="240611"/>
                </a:lnTo>
                <a:lnTo>
                  <a:pt x="1209770" y="207549"/>
                </a:lnTo>
                <a:lnTo>
                  <a:pt x="1176708" y="176527"/>
                </a:lnTo>
                <a:lnTo>
                  <a:pt x="1141714" y="147648"/>
                </a:lnTo>
                <a:lnTo>
                  <a:pt x="1104892" y="121019"/>
                </a:lnTo>
                <a:lnTo>
                  <a:pt x="1066348" y="96745"/>
                </a:lnTo>
                <a:lnTo>
                  <a:pt x="1026187" y="74932"/>
                </a:lnTo>
                <a:lnTo>
                  <a:pt x="984515" y="55685"/>
                </a:lnTo>
                <a:lnTo>
                  <a:pt x="941438" y="39110"/>
                </a:lnTo>
                <a:lnTo>
                  <a:pt x="897060" y="25311"/>
                </a:lnTo>
                <a:lnTo>
                  <a:pt x="851488" y="14396"/>
                </a:lnTo>
                <a:lnTo>
                  <a:pt x="804827" y="6468"/>
                </a:lnTo>
                <a:lnTo>
                  <a:pt x="757182" y="1634"/>
                </a:lnTo>
                <a:lnTo>
                  <a:pt x="70866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76700" y="1429511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5" h="66040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6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2"/>
                </a:lnTo>
                <a:lnTo>
                  <a:pt x="267462" y="65532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6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89476" y="1316736"/>
            <a:ext cx="67310" cy="292735"/>
          </a:xfrm>
          <a:custGeom>
            <a:avLst/>
            <a:gdLst/>
            <a:ahLst/>
            <a:cxnLst/>
            <a:rect l="l" t="t" r="r" b="b"/>
            <a:pathLst>
              <a:path w="67310" h="292734">
                <a:moveTo>
                  <a:pt x="41275" y="0"/>
                </a:moveTo>
                <a:lnTo>
                  <a:pt x="25781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0"/>
                </a:lnTo>
                <a:lnTo>
                  <a:pt x="0" y="266826"/>
                </a:lnTo>
                <a:lnTo>
                  <a:pt x="2028" y="276856"/>
                </a:lnTo>
                <a:lnTo>
                  <a:pt x="7556" y="285051"/>
                </a:lnTo>
                <a:lnTo>
                  <a:pt x="15751" y="290579"/>
                </a:lnTo>
                <a:lnTo>
                  <a:pt x="25781" y="292608"/>
                </a:lnTo>
                <a:lnTo>
                  <a:pt x="41275" y="292608"/>
                </a:lnTo>
                <a:lnTo>
                  <a:pt x="51304" y="290579"/>
                </a:lnTo>
                <a:lnTo>
                  <a:pt x="59499" y="285051"/>
                </a:lnTo>
                <a:lnTo>
                  <a:pt x="65027" y="276856"/>
                </a:lnTo>
                <a:lnTo>
                  <a:pt x="67056" y="266826"/>
                </a:lnTo>
                <a:lnTo>
                  <a:pt x="67056" y="25780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71971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72136" y="51435"/>
                </a:moveTo>
                <a:lnTo>
                  <a:pt x="8000" y="51435"/>
                </a:lnTo>
                <a:lnTo>
                  <a:pt x="0" y="59436"/>
                </a:lnTo>
                <a:lnTo>
                  <a:pt x="0" y="473582"/>
                </a:lnTo>
                <a:lnTo>
                  <a:pt x="8000" y="481583"/>
                </a:lnTo>
                <a:lnTo>
                  <a:pt x="400430" y="481583"/>
                </a:lnTo>
                <a:lnTo>
                  <a:pt x="408431" y="473582"/>
                </a:lnTo>
                <a:lnTo>
                  <a:pt x="408431" y="446405"/>
                </a:lnTo>
                <a:lnTo>
                  <a:pt x="35432" y="446405"/>
                </a:lnTo>
                <a:lnTo>
                  <a:pt x="35432" y="86613"/>
                </a:lnTo>
                <a:lnTo>
                  <a:pt x="72136" y="86613"/>
                </a:lnTo>
                <a:lnTo>
                  <a:pt x="80137" y="78739"/>
                </a:lnTo>
                <a:lnTo>
                  <a:pt x="80137" y="59436"/>
                </a:lnTo>
                <a:lnTo>
                  <a:pt x="72136" y="51435"/>
                </a:lnTo>
                <a:close/>
              </a:path>
              <a:path w="408939" h="481964">
                <a:moveTo>
                  <a:pt x="295910" y="35178"/>
                </a:moveTo>
                <a:lnTo>
                  <a:pt x="260476" y="35178"/>
                </a:lnTo>
                <a:lnTo>
                  <a:pt x="260476" y="78993"/>
                </a:lnTo>
                <a:lnTo>
                  <a:pt x="268350" y="86613"/>
                </a:lnTo>
                <a:lnTo>
                  <a:pt x="373252" y="86613"/>
                </a:lnTo>
                <a:lnTo>
                  <a:pt x="373252" y="446405"/>
                </a:lnTo>
                <a:lnTo>
                  <a:pt x="408431" y="446405"/>
                </a:lnTo>
                <a:lnTo>
                  <a:pt x="408431" y="59436"/>
                </a:lnTo>
                <a:lnTo>
                  <a:pt x="400430" y="51435"/>
                </a:lnTo>
                <a:lnTo>
                  <a:pt x="295910" y="51435"/>
                </a:lnTo>
                <a:lnTo>
                  <a:pt x="295910" y="35178"/>
                </a:lnTo>
                <a:close/>
              </a:path>
              <a:path w="408939" h="481964">
                <a:moveTo>
                  <a:pt x="288036" y="0"/>
                </a:moveTo>
                <a:lnTo>
                  <a:pt x="120776" y="0"/>
                </a:lnTo>
                <a:lnTo>
                  <a:pt x="112775" y="8000"/>
                </a:lnTo>
                <a:lnTo>
                  <a:pt x="112775" y="120650"/>
                </a:lnTo>
                <a:lnTo>
                  <a:pt x="120776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4"/>
                </a:lnTo>
                <a:lnTo>
                  <a:pt x="249174" y="93345"/>
                </a:lnTo>
                <a:lnTo>
                  <a:pt x="147954" y="93345"/>
                </a:lnTo>
                <a:lnTo>
                  <a:pt x="147954" y="35178"/>
                </a:lnTo>
                <a:lnTo>
                  <a:pt x="295910" y="35178"/>
                </a:lnTo>
                <a:lnTo>
                  <a:pt x="295910" y="8000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19800" y="3722370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19800" y="3655314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19800" y="3770376"/>
            <a:ext cx="173990" cy="36830"/>
          </a:xfrm>
          <a:custGeom>
            <a:avLst/>
            <a:gdLst/>
            <a:ahLst/>
            <a:cxnLst/>
            <a:rect l="l" t="t" r="r" b="b"/>
            <a:pathLst>
              <a:path w="173989" h="36829">
                <a:moveTo>
                  <a:pt x="155955" y="0"/>
                </a:moveTo>
                <a:lnTo>
                  <a:pt x="17779" y="0"/>
                </a:lnTo>
                <a:lnTo>
                  <a:pt x="10876" y="1448"/>
                </a:lnTo>
                <a:lnTo>
                  <a:pt x="5222" y="5397"/>
                </a:lnTo>
                <a:lnTo>
                  <a:pt x="1402" y="11251"/>
                </a:lnTo>
                <a:lnTo>
                  <a:pt x="0" y="18415"/>
                </a:lnTo>
                <a:lnTo>
                  <a:pt x="1402" y="25431"/>
                </a:lnTo>
                <a:lnTo>
                  <a:pt x="5222" y="31210"/>
                </a:lnTo>
                <a:lnTo>
                  <a:pt x="10876" y="35131"/>
                </a:lnTo>
                <a:lnTo>
                  <a:pt x="17779" y="36575"/>
                </a:lnTo>
                <a:lnTo>
                  <a:pt x="155955" y="36575"/>
                </a:lnTo>
                <a:lnTo>
                  <a:pt x="162859" y="35131"/>
                </a:lnTo>
                <a:lnTo>
                  <a:pt x="168513" y="31210"/>
                </a:lnTo>
                <a:lnTo>
                  <a:pt x="172333" y="25431"/>
                </a:lnTo>
                <a:lnTo>
                  <a:pt x="173736" y="18415"/>
                </a:lnTo>
                <a:lnTo>
                  <a:pt x="172333" y="11251"/>
                </a:lnTo>
                <a:lnTo>
                  <a:pt x="168513" y="5397"/>
                </a:lnTo>
                <a:lnTo>
                  <a:pt x="162859" y="1448"/>
                </a:lnTo>
                <a:lnTo>
                  <a:pt x="1559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58840" y="363474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4" h="41275">
                <a:moveTo>
                  <a:pt x="19812" y="0"/>
                </a:moveTo>
                <a:lnTo>
                  <a:pt x="12162" y="1609"/>
                </a:lnTo>
                <a:lnTo>
                  <a:pt x="5857" y="6016"/>
                </a:lnTo>
                <a:lnTo>
                  <a:pt x="1577" y="12590"/>
                </a:lnTo>
                <a:lnTo>
                  <a:pt x="0" y="20701"/>
                </a:lnTo>
                <a:lnTo>
                  <a:pt x="1577" y="28664"/>
                </a:lnTo>
                <a:lnTo>
                  <a:pt x="5857" y="35163"/>
                </a:lnTo>
                <a:lnTo>
                  <a:pt x="12162" y="39542"/>
                </a:lnTo>
                <a:lnTo>
                  <a:pt x="19812" y="41148"/>
                </a:lnTo>
                <a:lnTo>
                  <a:pt x="27568" y="39542"/>
                </a:lnTo>
                <a:lnTo>
                  <a:pt x="33861" y="35163"/>
                </a:lnTo>
                <a:lnTo>
                  <a:pt x="38082" y="28664"/>
                </a:lnTo>
                <a:lnTo>
                  <a:pt x="39624" y="20701"/>
                </a:lnTo>
                <a:lnTo>
                  <a:pt x="38082" y="12590"/>
                </a:lnTo>
                <a:lnTo>
                  <a:pt x="33861" y="6016"/>
                </a:lnTo>
                <a:lnTo>
                  <a:pt x="27568" y="1609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58840" y="370179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39"/>
                </a:lnTo>
                <a:lnTo>
                  <a:pt x="5857" y="5746"/>
                </a:lnTo>
                <a:lnTo>
                  <a:pt x="1577" y="12001"/>
                </a:lnTo>
                <a:lnTo>
                  <a:pt x="0" y="19684"/>
                </a:lnTo>
                <a:lnTo>
                  <a:pt x="1577" y="27515"/>
                </a:lnTo>
                <a:lnTo>
                  <a:pt x="5857" y="33845"/>
                </a:lnTo>
                <a:lnTo>
                  <a:pt x="12162" y="38080"/>
                </a:lnTo>
                <a:lnTo>
                  <a:pt x="19812" y="39623"/>
                </a:lnTo>
                <a:lnTo>
                  <a:pt x="27568" y="38080"/>
                </a:lnTo>
                <a:lnTo>
                  <a:pt x="33861" y="33845"/>
                </a:lnTo>
                <a:lnTo>
                  <a:pt x="38082" y="27515"/>
                </a:lnTo>
                <a:lnTo>
                  <a:pt x="39624" y="19684"/>
                </a:lnTo>
                <a:lnTo>
                  <a:pt x="38082" y="12001"/>
                </a:lnTo>
                <a:lnTo>
                  <a:pt x="33861" y="5746"/>
                </a:lnTo>
                <a:lnTo>
                  <a:pt x="27568" y="1539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58840" y="376885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41"/>
                </a:lnTo>
                <a:lnTo>
                  <a:pt x="5857" y="5762"/>
                </a:lnTo>
                <a:lnTo>
                  <a:pt x="1577" y="12055"/>
                </a:lnTo>
                <a:lnTo>
                  <a:pt x="0" y="19812"/>
                </a:lnTo>
                <a:lnTo>
                  <a:pt x="1577" y="27461"/>
                </a:lnTo>
                <a:lnTo>
                  <a:pt x="5857" y="33766"/>
                </a:lnTo>
                <a:lnTo>
                  <a:pt x="12162" y="38046"/>
                </a:lnTo>
                <a:lnTo>
                  <a:pt x="19812" y="39624"/>
                </a:lnTo>
                <a:lnTo>
                  <a:pt x="27568" y="38046"/>
                </a:lnTo>
                <a:lnTo>
                  <a:pt x="33861" y="33766"/>
                </a:lnTo>
                <a:lnTo>
                  <a:pt x="38082" y="27461"/>
                </a:lnTo>
                <a:lnTo>
                  <a:pt x="39624" y="19812"/>
                </a:lnTo>
                <a:lnTo>
                  <a:pt x="38082" y="12055"/>
                </a:lnTo>
                <a:lnTo>
                  <a:pt x="33861" y="5762"/>
                </a:lnTo>
                <a:lnTo>
                  <a:pt x="27568" y="1541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019800" y="3854958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58840" y="3835908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41"/>
                </a:lnTo>
                <a:lnTo>
                  <a:pt x="5857" y="5762"/>
                </a:lnTo>
                <a:lnTo>
                  <a:pt x="1577" y="12055"/>
                </a:lnTo>
                <a:lnTo>
                  <a:pt x="0" y="19812"/>
                </a:lnTo>
                <a:lnTo>
                  <a:pt x="1577" y="27461"/>
                </a:lnTo>
                <a:lnTo>
                  <a:pt x="5857" y="33766"/>
                </a:lnTo>
                <a:lnTo>
                  <a:pt x="12162" y="38046"/>
                </a:lnTo>
                <a:lnTo>
                  <a:pt x="19812" y="39624"/>
                </a:lnTo>
                <a:lnTo>
                  <a:pt x="27568" y="38046"/>
                </a:lnTo>
                <a:lnTo>
                  <a:pt x="33861" y="33766"/>
                </a:lnTo>
                <a:lnTo>
                  <a:pt x="38082" y="27461"/>
                </a:lnTo>
                <a:lnTo>
                  <a:pt x="39624" y="19812"/>
                </a:lnTo>
                <a:lnTo>
                  <a:pt x="38082" y="12055"/>
                </a:lnTo>
                <a:lnTo>
                  <a:pt x="33861" y="5762"/>
                </a:lnTo>
                <a:lnTo>
                  <a:pt x="27568" y="1541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40386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Motivadores de </a:t>
            </a:r>
            <a:r>
              <a:rPr dirty="0"/>
              <a:t>negocio </a:t>
            </a:r>
            <a:r>
              <a:rPr dirty="0" spc="-5"/>
              <a:t>y</a:t>
            </a:r>
            <a:r>
              <a:rPr dirty="0" spc="-50"/>
              <a:t> </a:t>
            </a:r>
            <a:r>
              <a:rPr dirty="0"/>
              <a:t>tecnología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415528" y="1545564"/>
            <a:ext cx="1479803" cy="606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063575" y="2710380"/>
            <a:ext cx="822777" cy="8902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939466" y="2644155"/>
            <a:ext cx="893185" cy="9555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029509" y="2836164"/>
            <a:ext cx="735246" cy="6339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84810" y="606374"/>
            <a:ext cx="7463790" cy="35426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2664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Motivadores de </a:t>
            </a:r>
            <a:r>
              <a:rPr dirty="0" sz="2800" spc="-10">
                <a:solidFill>
                  <a:srgbClr val="2FA2DC"/>
                </a:solidFill>
                <a:latin typeface="Arial"/>
                <a:cs typeface="Arial"/>
              </a:rPr>
              <a:t>SOA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y</a:t>
            </a:r>
            <a:r>
              <a:rPr dirty="0" sz="2800" spc="15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Servicios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dirty="0" sz="1800" spc="-5" b="1">
                <a:latin typeface="Arial"/>
                <a:cs typeface="Arial"/>
              </a:rPr>
              <a:t>Negocio</a:t>
            </a:r>
            <a:endParaRPr sz="1800">
              <a:latin typeface="Arial"/>
              <a:cs typeface="Arial"/>
            </a:endParaRPr>
          </a:p>
          <a:p>
            <a:pPr algn="just" marL="13970" marR="5080">
              <a:lnSpc>
                <a:spcPct val="100000"/>
              </a:lnSpc>
              <a:spcBef>
                <a:spcPts val="1440"/>
              </a:spcBef>
            </a:pPr>
            <a:r>
              <a:rPr dirty="0" sz="1600" spc="-5" b="1">
                <a:latin typeface="Arial"/>
                <a:cs typeface="Arial"/>
              </a:rPr>
              <a:t>Reducción de costos y armonización empresarial de TI </a:t>
            </a:r>
            <a:r>
              <a:rPr dirty="0" sz="1600" spc="-5">
                <a:latin typeface="Arial"/>
                <a:cs typeface="Arial"/>
              </a:rPr>
              <a:t>por medio de </a:t>
            </a:r>
            <a:r>
              <a:rPr dirty="0" sz="1600" spc="-10">
                <a:latin typeface="Arial"/>
                <a:cs typeface="Arial"/>
              </a:rPr>
              <a:t>una  </a:t>
            </a:r>
            <a:r>
              <a:rPr dirty="0" sz="1600" spc="-5">
                <a:latin typeface="Arial"/>
                <a:cs typeface="Arial"/>
              </a:rPr>
              <a:t>capa </a:t>
            </a:r>
            <a:r>
              <a:rPr dirty="0" sz="1600" spc="-5" b="1">
                <a:latin typeface="Arial"/>
                <a:cs typeface="Arial"/>
              </a:rPr>
              <a:t>de </a:t>
            </a:r>
            <a:r>
              <a:rPr dirty="0" sz="1600" spc="-15" b="1">
                <a:latin typeface="Arial"/>
                <a:cs typeface="Arial"/>
              </a:rPr>
              <a:t>APIs </a:t>
            </a:r>
            <a:r>
              <a:rPr dirty="0" sz="1600" spc="-5" b="1">
                <a:latin typeface="Arial"/>
                <a:cs typeface="Arial"/>
              </a:rPr>
              <a:t>de servicios federada </a:t>
            </a:r>
            <a:r>
              <a:rPr dirty="0" sz="1600" spc="-5">
                <a:latin typeface="Arial"/>
                <a:cs typeface="Arial"/>
              </a:rPr>
              <a:t>que promueve </a:t>
            </a:r>
            <a:r>
              <a:rPr dirty="0" sz="1600">
                <a:latin typeface="Arial"/>
                <a:cs typeface="Arial"/>
              </a:rPr>
              <a:t>la </a:t>
            </a:r>
            <a:r>
              <a:rPr dirty="0" sz="1600" spc="-5" b="1">
                <a:latin typeface="Arial"/>
                <a:cs typeface="Arial"/>
              </a:rPr>
              <a:t>estandarización y  abstracción </a:t>
            </a:r>
            <a:r>
              <a:rPr dirty="0" sz="1600" spc="-5">
                <a:latin typeface="Arial"/>
                <a:cs typeface="Arial"/>
              </a:rPr>
              <a:t>de los soluciones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tecnológicas.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algn="just" marL="13970" marR="7620">
              <a:lnSpc>
                <a:spcPct val="100000"/>
              </a:lnSpc>
              <a:spcBef>
                <a:spcPts val="1140"/>
              </a:spcBef>
            </a:pPr>
            <a:r>
              <a:rPr dirty="0" sz="1600" spc="-5" b="1">
                <a:latin typeface="Arial"/>
                <a:cs typeface="Arial"/>
              </a:rPr>
              <a:t>Adaptabilidad y capacidad de respuesta </a:t>
            </a:r>
            <a:r>
              <a:rPr dirty="0" sz="1600" spc="-5">
                <a:latin typeface="Arial"/>
                <a:cs typeface="Arial"/>
              </a:rPr>
              <a:t>a los </a:t>
            </a:r>
            <a:r>
              <a:rPr dirty="0" sz="1600" spc="-5" b="1">
                <a:latin typeface="Arial"/>
                <a:cs typeface="Arial"/>
              </a:rPr>
              <a:t>cambios y </a:t>
            </a:r>
            <a:r>
              <a:rPr dirty="0" sz="1600" spc="-10" b="1">
                <a:latin typeface="Arial"/>
                <a:cs typeface="Arial"/>
              </a:rPr>
              <a:t>nuevos </a:t>
            </a:r>
            <a:r>
              <a:rPr dirty="0" sz="1600" spc="-5" b="1">
                <a:latin typeface="Arial"/>
                <a:cs typeface="Arial"/>
              </a:rPr>
              <a:t>requisitos  de automatización </a:t>
            </a:r>
            <a:r>
              <a:rPr dirty="0" sz="1600" spc="-5">
                <a:latin typeface="Arial"/>
                <a:cs typeface="Arial"/>
              </a:rPr>
              <a:t>al contar con una </a:t>
            </a:r>
            <a:r>
              <a:rPr dirty="0" sz="1600" spc="-5" b="1">
                <a:latin typeface="Arial"/>
                <a:cs typeface="Arial"/>
              </a:rPr>
              <a:t>clara separación </a:t>
            </a:r>
            <a:r>
              <a:rPr dirty="0" sz="1600" spc="-5">
                <a:latin typeface="Arial"/>
                <a:cs typeface="Arial"/>
              </a:rPr>
              <a:t>de </a:t>
            </a:r>
            <a:r>
              <a:rPr dirty="0" sz="1600">
                <a:latin typeface="Arial"/>
                <a:cs typeface="Arial"/>
              </a:rPr>
              <a:t>la </a:t>
            </a:r>
            <a:r>
              <a:rPr dirty="0" sz="1600" spc="-5" b="1">
                <a:latin typeface="Arial"/>
                <a:cs typeface="Arial"/>
              </a:rPr>
              <a:t>lógica de los  </a:t>
            </a:r>
            <a:r>
              <a:rPr dirty="0" sz="1600" spc="-10" b="1">
                <a:latin typeface="Arial"/>
                <a:cs typeface="Arial"/>
              </a:rPr>
              <a:t>servicios </a:t>
            </a:r>
            <a:r>
              <a:rPr dirty="0" sz="1600" spc="-5">
                <a:latin typeface="Arial"/>
                <a:cs typeface="Arial"/>
              </a:rPr>
              <a:t>y a través de </a:t>
            </a:r>
            <a:r>
              <a:rPr dirty="0" sz="1600">
                <a:latin typeface="Arial"/>
                <a:cs typeface="Arial"/>
              </a:rPr>
              <a:t>la </a:t>
            </a:r>
            <a:r>
              <a:rPr dirty="0" sz="1600" spc="-5" b="1">
                <a:latin typeface="Arial"/>
                <a:cs typeface="Arial"/>
              </a:rPr>
              <a:t>reutilización </a:t>
            </a:r>
            <a:r>
              <a:rPr dirty="0" sz="1600" spc="-5">
                <a:latin typeface="Arial"/>
                <a:cs typeface="Arial"/>
              </a:rPr>
              <a:t>de </a:t>
            </a:r>
            <a:r>
              <a:rPr dirty="0" sz="1600">
                <a:latin typeface="Arial"/>
                <a:cs typeface="Arial"/>
              </a:rPr>
              <a:t>la</a:t>
            </a:r>
            <a:r>
              <a:rPr dirty="0" sz="1600" spc="16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misma.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Tecnología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8902" y="4435221"/>
            <a:ext cx="7517765" cy="19069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42545" marR="36195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Estándares de industria: </a:t>
            </a:r>
            <a:r>
              <a:rPr dirty="0" sz="1600" spc="-5">
                <a:latin typeface="Arial"/>
                <a:cs typeface="Arial"/>
              </a:rPr>
              <a:t>El soporte de los proveedores de tecnología en definir  y adoptar </a:t>
            </a:r>
            <a:r>
              <a:rPr dirty="0" sz="1600" spc="-5" b="1">
                <a:latin typeface="Arial"/>
                <a:cs typeface="Arial"/>
              </a:rPr>
              <a:t>estándares </a:t>
            </a:r>
            <a:r>
              <a:rPr dirty="0" sz="1600" b="1">
                <a:latin typeface="Arial"/>
                <a:cs typeface="Arial"/>
              </a:rPr>
              <a:t>abiertos </a:t>
            </a:r>
            <a:r>
              <a:rPr dirty="0" sz="1600" spc="-10" b="1">
                <a:latin typeface="Arial"/>
                <a:cs typeface="Arial"/>
              </a:rPr>
              <a:t>que </a:t>
            </a:r>
            <a:r>
              <a:rPr dirty="0" sz="1600" spc="-5" b="1">
                <a:latin typeface="Arial"/>
                <a:cs typeface="Arial"/>
              </a:rPr>
              <a:t>promueven la interoperabilidad </a:t>
            </a:r>
            <a:r>
              <a:rPr dirty="0" sz="1600" spc="-5">
                <a:latin typeface="Arial"/>
                <a:cs typeface="Arial"/>
              </a:rPr>
              <a:t>y  comunicación entre diferentes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tecnologías.</a:t>
            </a:r>
            <a:endParaRPr sz="16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1375"/>
              </a:spcBef>
            </a:pPr>
            <a:r>
              <a:rPr dirty="0" sz="1600" spc="-5" b="1">
                <a:latin typeface="Arial"/>
                <a:cs typeface="Arial"/>
              </a:rPr>
              <a:t>Computación </a:t>
            </a:r>
            <a:r>
              <a:rPr dirty="0" sz="1600" b="1">
                <a:latin typeface="Arial"/>
                <a:cs typeface="Arial"/>
              </a:rPr>
              <a:t>distribuida </a:t>
            </a:r>
            <a:r>
              <a:rPr dirty="0" sz="1600" spc="-5" b="1">
                <a:latin typeface="Arial"/>
                <a:cs typeface="Arial"/>
              </a:rPr>
              <a:t>y </a:t>
            </a:r>
            <a:r>
              <a:rPr dirty="0" sz="1600" b="1">
                <a:latin typeface="Arial"/>
                <a:cs typeface="Arial"/>
              </a:rPr>
              <a:t>la WWW </a:t>
            </a:r>
            <a:r>
              <a:rPr dirty="0" sz="1600" spc="-5" b="1">
                <a:latin typeface="Arial"/>
                <a:cs typeface="Arial"/>
              </a:rPr>
              <a:t>(World </a:t>
            </a:r>
            <a:r>
              <a:rPr dirty="0" sz="1600" b="1">
                <a:latin typeface="Arial"/>
                <a:cs typeface="Arial"/>
              </a:rPr>
              <a:t>Wide Web): </a:t>
            </a:r>
            <a:r>
              <a:rPr dirty="0" sz="1600" spc="-5">
                <a:latin typeface="Arial"/>
                <a:cs typeface="Arial"/>
              </a:rPr>
              <a:t>El soporte del protocolo  </a:t>
            </a:r>
            <a:r>
              <a:rPr dirty="0" sz="1600" spc="-5" b="1">
                <a:latin typeface="Arial"/>
                <a:cs typeface="Arial"/>
              </a:rPr>
              <a:t>HTTP </a:t>
            </a:r>
            <a:r>
              <a:rPr dirty="0" sz="1600" spc="-5">
                <a:latin typeface="Arial"/>
                <a:cs typeface="Arial"/>
              </a:rPr>
              <a:t>provee un </a:t>
            </a:r>
            <a:r>
              <a:rPr dirty="0" sz="1600" spc="-5" b="1">
                <a:latin typeface="Arial"/>
                <a:cs typeface="Arial"/>
              </a:rPr>
              <a:t>estándar </a:t>
            </a:r>
            <a:r>
              <a:rPr dirty="0" sz="1600" b="1">
                <a:latin typeface="Arial"/>
                <a:cs typeface="Arial"/>
              </a:rPr>
              <a:t>de </a:t>
            </a:r>
            <a:r>
              <a:rPr dirty="0" sz="1600" spc="-5" b="1">
                <a:latin typeface="Arial"/>
                <a:cs typeface="Arial"/>
              </a:rPr>
              <a:t>comunicación con un </a:t>
            </a:r>
            <a:r>
              <a:rPr dirty="0" sz="1600" b="1">
                <a:latin typeface="Arial"/>
                <a:cs typeface="Arial"/>
              </a:rPr>
              <a:t>alto </a:t>
            </a:r>
            <a:r>
              <a:rPr dirty="0" sz="1600" spc="-5" b="1">
                <a:latin typeface="Arial"/>
                <a:cs typeface="Arial"/>
              </a:rPr>
              <a:t>potencial </a:t>
            </a:r>
            <a:r>
              <a:rPr dirty="0" sz="1600" b="1">
                <a:latin typeface="Arial"/>
                <a:cs typeface="Arial"/>
              </a:rPr>
              <a:t>de  </a:t>
            </a:r>
            <a:r>
              <a:rPr dirty="0" sz="1600" spc="-5" b="1">
                <a:latin typeface="Arial"/>
                <a:cs typeface="Arial"/>
              </a:rPr>
              <a:t>exposición </a:t>
            </a:r>
            <a:r>
              <a:rPr dirty="0" sz="1600" spc="-5">
                <a:latin typeface="Arial"/>
                <a:cs typeface="Arial"/>
              </a:rPr>
              <a:t>y consumo de </a:t>
            </a:r>
            <a:r>
              <a:rPr dirty="0" sz="1600" spc="-5" b="1">
                <a:latin typeface="Arial"/>
                <a:cs typeface="Arial"/>
              </a:rPr>
              <a:t>recursos </a:t>
            </a:r>
            <a:r>
              <a:rPr dirty="0" sz="1600" b="1">
                <a:latin typeface="Arial"/>
                <a:cs typeface="Arial"/>
              </a:rPr>
              <a:t>distribuidos </a:t>
            </a:r>
            <a:r>
              <a:rPr dirty="0" sz="1600" spc="-5">
                <a:latin typeface="Arial"/>
                <a:cs typeface="Arial"/>
              </a:rPr>
              <a:t>en </a:t>
            </a:r>
            <a:r>
              <a:rPr dirty="0" sz="1600">
                <a:latin typeface="Arial"/>
                <a:cs typeface="Arial"/>
              </a:rPr>
              <a:t>la </a:t>
            </a:r>
            <a:r>
              <a:rPr dirty="0" sz="1600" spc="-5">
                <a:latin typeface="Arial"/>
                <a:cs typeface="Arial"/>
              </a:rPr>
              <a:t>nube a nivel mundial por  medio de</a:t>
            </a:r>
            <a:r>
              <a:rPr dirty="0" sz="16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APIs.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30971" y="4408423"/>
            <a:ext cx="1113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OPEN</a:t>
            </a:r>
            <a:r>
              <a:rPr dirty="0" sz="1800" spc="-75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API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22054" y="4401692"/>
            <a:ext cx="534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latin typeface="Arial"/>
                <a:cs typeface="Arial"/>
              </a:rPr>
              <a:t>W</a:t>
            </a:r>
            <a:r>
              <a:rPr dirty="0" sz="1800" spc="-5" b="1">
                <a:latin typeface="Arial"/>
                <a:cs typeface="Arial"/>
              </a:rPr>
              <a:t>3C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037191" y="4408423"/>
            <a:ext cx="7308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O</a:t>
            </a:r>
            <a:r>
              <a:rPr dirty="0" sz="1800" spc="-55" b="1">
                <a:latin typeface="Arial"/>
                <a:cs typeface="Arial"/>
              </a:rPr>
              <a:t>A</a:t>
            </a:r>
            <a:r>
              <a:rPr dirty="0" sz="1800" b="1">
                <a:latin typeface="Arial"/>
                <a:cs typeface="Arial"/>
              </a:rPr>
              <a:t>SIS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74004" y="5297423"/>
            <a:ext cx="833567" cy="9692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40386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Motivadores de </a:t>
            </a:r>
            <a:r>
              <a:rPr dirty="0"/>
              <a:t>negocio </a:t>
            </a:r>
            <a:r>
              <a:rPr dirty="0" spc="-5"/>
              <a:t>y</a:t>
            </a:r>
            <a:r>
              <a:rPr dirty="0" spc="-50"/>
              <a:t> </a:t>
            </a:r>
            <a:r>
              <a:rPr dirty="0"/>
              <a:t>tecnología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64363" y="2029713"/>
            <a:ext cx="6348095" cy="1488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Escalamiento del negocio en </a:t>
            </a:r>
            <a:r>
              <a:rPr dirty="0" sz="1600" b="1">
                <a:latin typeface="Arial"/>
                <a:cs typeface="Arial"/>
              </a:rPr>
              <a:t>internet</a:t>
            </a:r>
            <a:r>
              <a:rPr dirty="0" sz="1600">
                <a:latin typeface="Arial"/>
                <a:cs typeface="Arial"/>
              </a:rPr>
              <a:t>(Internet-Scale </a:t>
            </a:r>
            <a:r>
              <a:rPr dirty="0" sz="1600" spc="-5">
                <a:latin typeface="Arial"/>
                <a:cs typeface="Arial"/>
              </a:rPr>
              <a:t>Business)</a:t>
            </a:r>
            <a:r>
              <a:rPr dirty="0" sz="1600" spc="-5" b="1">
                <a:latin typeface="Arial"/>
                <a:cs typeface="Arial"/>
              </a:rPr>
              <a:t>: </a:t>
            </a:r>
            <a:r>
              <a:rPr dirty="0" sz="1600" spc="-5">
                <a:latin typeface="Arial"/>
                <a:cs typeface="Arial"/>
              </a:rPr>
              <a:t>La  capacidad de los </a:t>
            </a:r>
            <a:r>
              <a:rPr dirty="0" sz="1600" spc="-5" b="1">
                <a:latin typeface="Arial"/>
                <a:cs typeface="Arial"/>
              </a:rPr>
              <a:t>microservicios de </a:t>
            </a:r>
            <a:r>
              <a:rPr dirty="0" sz="1600" b="1">
                <a:latin typeface="Arial"/>
                <a:cs typeface="Arial"/>
              </a:rPr>
              <a:t>aislamiento </a:t>
            </a:r>
            <a:r>
              <a:rPr dirty="0" sz="1600" spc="-5" b="1">
                <a:latin typeface="Arial"/>
                <a:cs typeface="Arial"/>
              </a:rPr>
              <a:t>en contenedores  </a:t>
            </a:r>
            <a:r>
              <a:rPr dirty="0" sz="1600" spc="-5">
                <a:latin typeface="Arial"/>
                <a:cs typeface="Arial"/>
              </a:rPr>
              <a:t>proveen al negocio un </a:t>
            </a:r>
            <a:r>
              <a:rPr dirty="0" sz="1600" spc="-10">
                <a:latin typeface="Arial"/>
                <a:cs typeface="Arial"/>
              </a:rPr>
              <a:t>nivel </a:t>
            </a:r>
            <a:r>
              <a:rPr dirty="0" sz="1600" spc="-5">
                <a:latin typeface="Arial"/>
                <a:cs typeface="Arial"/>
              </a:rPr>
              <a:t>de </a:t>
            </a:r>
            <a:r>
              <a:rPr dirty="0" sz="1600" spc="-5" b="1">
                <a:latin typeface="Arial"/>
                <a:cs typeface="Arial"/>
              </a:rPr>
              <a:t>escalamiento y fiabilidad superior  </a:t>
            </a:r>
            <a:r>
              <a:rPr dirty="0" sz="1600" spc="-5">
                <a:latin typeface="Arial"/>
                <a:cs typeface="Arial"/>
              </a:rPr>
              <a:t>que soportan </a:t>
            </a:r>
            <a:r>
              <a:rPr dirty="0" sz="1600" spc="-5" b="1">
                <a:latin typeface="Arial"/>
                <a:cs typeface="Arial"/>
              </a:rPr>
              <a:t>altos requerimientos de concurrencia y  procesamiento. Dejando </a:t>
            </a:r>
            <a:r>
              <a:rPr dirty="0" sz="1600" b="1">
                <a:latin typeface="Arial"/>
                <a:cs typeface="Arial"/>
              </a:rPr>
              <a:t>atrás </a:t>
            </a:r>
            <a:r>
              <a:rPr dirty="0" sz="1600" spc="-5">
                <a:latin typeface="Arial"/>
                <a:cs typeface="Arial"/>
              </a:rPr>
              <a:t>el despliegue de </a:t>
            </a:r>
            <a:r>
              <a:rPr dirty="0" sz="1600" spc="-5" b="1">
                <a:latin typeface="Arial"/>
                <a:cs typeface="Arial"/>
              </a:rPr>
              <a:t>soluciones  monolíticas costosas y complejas </a:t>
            </a:r>
            <a:r>
              <a:rPr dirty="0" sz="1600" spc="-5">
                <a:latin typeface="Arial"/>
                <a:cs typeface="Arial"/>
              </a:rPr>
              <a:t>de escalar y</a:t>
            </a:r>
            <a:r>
              <a:rPr dirty="0" sz="1600" spc="13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mantener.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4810" y="606374"/>
            <a:ext cx="7128509" cy="8997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2664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Motivadores de</a:t>
            </a:r>
            <a:r>
              <a:rPr dirty="0" sz="2800" spc="5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Microservicios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dirty="0" sz="1800" spc="-5" b="1">
                <a:latin typeface="Arial"/>
                <a:cs typeface="Arial"/>
              </a:rPr>
              <a:t>Negocio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4363" y="4263338"/>
            <a:ext cx="6348730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Desarrollo ágil con SOA: </a:t>
            </a:r>
            <a:r>
              <a:rPr dirty="0" sz="1600" spc="-5">
                <a:latin typeface="Arial"/>
                <a:cs typeface="Arial"/>
              </a:rPr>
              <a:t>La entrega de servicios se </a:t>
            </a:r>
            <a:r>
              <a:rPr dirty="0" sz="1600" spc="-10">
                <a:latin typeface="Arial"/>
                <a:cs typeface="Arial"/>
              </a:rPr>
              <a:t>puede </a:t>
            </a:r>
            <a:r>
              <a:rPr dirty="0" sz="1600" spc="-5" b="1">
                <a:latin typeface="Arial"/>
                <a:cs typeface="Arial"/>
              </a:rPr>
              <a:t>hacer  </a:t>
            </a:r>
            <a:r>
              <a:rPr dirty="0" sz="1600" spc="-10" b="1">
                <a:latin typeface="Arial"/>
                <a:cs typeface="Arial"/>
              </a:rPr>
              <a:t>por </a:t>
            </a:r>
            <a:r>
              <a:rPr dirty="0" sz="1600" spc="-5" b="1">
                <a:latin typeface="Arial"/>
                <a:cs typeface="Arial"/>
              </a:rPr>
              <a:t>medio de incrementos de producto</a:t>
            </a:r>
            <a:r>
              <a:rPr dirty="0" sz="1600" spc="-5">
                <a:latin typeface="Arial"/>
                <a:cs typeface="Arial"/>
              </a:rPr>
              <a:t>(composiciones,  microservicios) de </a:t>
            </a:r>
            <a:r>
              <a:rPr dirty="0" sz="1600" spc="-5" b="1">
                <a:latin typeface="Arial"/>
                <a:cs typeface="Arial"/>
              </a:rPr>
              <a:t>diferentes equipos de </a:t>
            </a:r>
            <a:r>
              <a:rPr dirty="0" sz="1600" b="1">
                <a:latin typeface="Arial"/>
                <a:cs typeface="Arial"/>
              </a:rPr>
              <a:t>trabajo </a:t>
            </a:r>
            <a:r>
              <a:rPr dirty="0" sz="1600" spc="-5">
                <a:latin typeface="Arial"/>
                <a:cs typeface="Arial"/>
              </a:rPr>
              <a:t>como </a:t>
            </a:r>
            <a:r>
              <a:rPr dirty="0" sz="1600">
                <a:latin typeface="Arial"/>
                <a:cs typeface="Arial"/>
              </a:rPr>
              <a:t>parte </a:t>
            </a:r>
            <a:r>
              <a:rPr dirty="0" sz="1600" spc="-5">
                <a:latin typeface="Arial"/>
                <a:cs typeface="Arial"/>
              </a:rPr>
              <a:t>de un  proyecto entero de SOA y así obtener los beneficios de </a:t>
            </a:r>
            <a:r>
              <a:rPr dirty="0" sz="1600" spc="-10">
                <a:latin typeface="Arial"/>
                <a:cs typeface="Arial"/>
              </a:rPr>
              <a:t>ágil </a:t>
            </a:r>
            <a:r>
              <a:rPr dirty="0" sz="1600" spc="-5">
                <a:latin typeface="Arial"/>
                <a:cs typeface="Arial"/>
              </a:rPr>
              <a:t>como </a:t>
            </a:r>
            <a:r>
              <a:rPr dirty="0" sz="1600">
                <a:latin typeface="Arial"/>
                <a:cs typeface="Arial"/>
              </a:rPr>
              <a:t>la  </a:t>
            </a:r>
            <a:r>
              <a:rPr dirty="0" sz="1600" spc="-5" b="1">
                <a:latin typeface="Arial"/>
                <a:cs typeface="Arial"/>
              </a:rPr>
              <a:t>retroalimentación temprana del producto </a:t>
            </a:r>
            <a:r>
              <a:rPr dirty="0" sz="1600" spc="-5">
                <a:latin typeface="Arial"/>
                <a:cs typeface="Arial"/>
              </a:rPr>
              <a:t>por parte del</a:t>
            </a:r>
            <a:r>
              <a:rPr dirty="0" sz="1600" spc="18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cliente.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56476" y="2189988"/>
            <a:ext cx="1940052" cy="9738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698992" y="2080260"/>
            <a:ext cx="1193292" cy="1193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031943" y="2098159"/>
            <a:ext cx="991697" cy="1157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017062" y="4323732"/>
            <a:ext cx="1688470" cy="11320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049673" y="4100367"/>
            <a:ext cx="588965" cy="7542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049673" y="5383575"/>
            <a:ext cx="588965" cy="7542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018090" y="5114056"/>
            <a:ext cx="722223" cy="9092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018090" y="4022872"/>
            <a:ext cx="722223" cy="9092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40386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Motivadores de </a:t>
            </a:r>
            <a:r>
              <a:rPr dirty="0"/>
              <a:t>negocio </a:t>
            </a:r>
            <a:r>
              <a:rPr dirty="0" spc="-5"/>
              <a:t>y</a:t>
            </a:r>
            <a:r>
              <a:rPr dirty="0" spc="-50"/>
              <a:t> </a:t>
            </a:r>
            <a:r>
              <a:rPr dirty="0"/>
              <a:t>tecnología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84810" y="606374"/>
            <a:ext cx="7128509" cy="8997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2664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Motivadores de</a:t>
            </a:r>
            <a:r>
              <a:rPr dirty="0" sz="2800" spc="5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Microservicios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dirty="0" sz="1800" b="1">
                <a:latin typeface="Arial"/>
                <a:cs typeface="Arial"/>
              </a:rPr>
              <a:t>Tecnología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5407" y="2191257"/>
            <a:ext cx="7675245" cy="1488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Computación </a:t>
            </a:r>
            <a:r>
              <a:rPr dirty="0" sz="1600" b="1">
                <a:latin typeface="Arial"/>
                <a:cs typeface="Arial"/>
              </a:rPr>
              <a:t>en </a:t>
            </a:r>
            <a:r>
              <a:rPr dirty="0" sz="1600" spc="-5" b="1">
                <a:latin typeface="Arial"/>
                <a:cs typeface="Arial"/>
              </a:rPr>
              <a:t>la </a:t>
            </a:r>
            <a:r>
              <a:rPr dirty="0" sz="1600" spc="-10" b="1">
                <a:latin typeface="Arial"/>
                <a:cs typeface="Arial"/>
              </a:rPr>
              <a:t>nube </a:t>
            </a:r>
            <a:r>
              <a:rPr dirty="0" sz="1600" spc="-5" b="1">
                <a:latin typeface="Arial"/>
                <a:cs typeface="Arial"/>
              </a:rPr>
              <a:t>y contenedores: </a:t>
            </a:r>
            <a:r>
              <a:rPr dirty="0" sz="1600" spc="-5">
                <a:latin typeface="Arial"/>
                <a:cs typeface="Arial"/>
              </a:rPr>
              <a:t>La computación </a:t>
            </a:r>
            <a:r>
              <a:rPr dirty="0" sz="1600">
                <a:latin typeface="Arial"/>
                <a:cs typeface="Arial"/>
              </a:rPr>
              <a:t>en la </a:t>
            </a:r>
            <a:r>
              <a:rPr dirty="0" sz="1600" spc="-5">
                <a:latin typeface="Arial"/>
                <a:cs typeface="Arial"/>
              </a:rPr>
              <a:t>nube provee  recursos tecnológicos de </a:t>
            </a:r>
            <a:r>
              <a:rPr dirty="0" sz="1600" spc="-5" b="1">
                <a:latin typeface="Arial"/>
                <a:cs typeface="Arial"/>
              </a:rPr>
              <a:t>acceso remoto escalables y fiables </a:t>
            </a:r>
            <a:r>
              <a:rPr dirty="0" sz="1600" spc="-10" b="1">
                <a:latin typeface="Arial"/>
                <a:cs typeface="Arial"/>
              </a:rPr>
              <a:t>de  </a:t>
            </a:r>
            <a:r>
              <a:rPr dirty="0" sz="1600" spc="-5" b="1">
                <a:latin typeface="Arial"/>
                <a:cs typeface="Arial"/>
              </a:rPr>
              <a:t>aprovisionamiento </a:t>
            </a:r>
            <a:r>
              <a:rPr dirty="0" sz="1600" b="1">
                <a:latin typeface="Arial"/>
                <a:cs typeface="Arial"/>
              </a:rPr>
              <a:t>rápido, </a:t>
            </a:r>
            <a:r>
              <a:rPr dirty="0" sz="1600" spc="-5">
                <a:latin typeface="Arial"/>
                <a:cs typeface="Arial"/>
              </a:rPr>
              <a:t>combinado con </a:t>
            </a:r>
            <a:r>
              <a:rPr dirty="0" sz="1600" spc="-10">
                <a:latin typeface="Arial"/>
                <a:cs typeface="Arial"/>
              </a:rPr>
              <a:t>el </a:t>
            </a:r>
            <a:r>
              <a:rPr dirty="0" sz="1600" spc="-5">
                <a:latin typeface="Arial"/>
                <a:cs typeface="Arial"/>
              </a:rPr>
              <a:t>aislamiento de los contenedores se  habilita a los </a:t>
            </a:r>
            <a:r>
              <a:rPr dirty="0" sz="1600" spc="-5" b="1">
                <a:latin typeface="Arial"/>
                <a:cs typeface="Arial"/>
              </a:rPr>
              <a:t>microservicios con un </a:t>
            </a:r>
            <a:r>
              <a:rPr dirty="0" sz="1600" b="1">
                <a:latin typeface="Arial"/>
                <a:cs typeface="Arial"/>
              </a:rPr>
              <a:t>alto </a:t>
            </a:r>
            <a:r>
              <a:rPr dirty="0" sz="1600" spc="-5" b="1">
                <a:latin typeface="Arial"/>
                <a:cs typeface="Arial"/>
              </a:rPr>
              <a:t>nivel </a:t>
            </a:r>
            <a:r>
              <a:rPr dirty="0" sz="1600" b="1">
                <a:latin typeface="Arial"/>
                <a:cs typeface="Arial"/>
              </a:rPr>
              <a:t>de </a:t>
            </a:r>
            <a:r>
              <a:rPr dirty="0" sz="1600" spc="-5" b="1">
                <a:latin typeface="Arial"/>
                <a:cs typeface="Arial"/>
              </a:rPr>
              <a:t>rendimiento y autonomía </a:t>
            </a:r>
            <a:r>
              <a:rPr dirty="0" sz="1600" spc="-5">
                <a:latin typeface="Arial"/>
                <a:cs typeface="Arial"/>
              </a:rPr>
              <a:t>en </a:t>
            </a:r>
            <a:r>
              <a:rPr dirty="0" sz="1600" spc="-20">
                <a:latin typeface="Arial"/>
                <a:cs typeface="Arial"/>
              </a:rPr>
              <a:t>el  </a:t>
            </a:r>
            <a:r>
              <a:rPr dirty="0" sz="1600" spc="-5">
                <a:latin typeface="Arial"/>
                <a:cs typeface="Arial"/>
              </a:rPr>
              <a:t>procesamiento de transacciones al poder </a:t>
            </a:r>
            <a:r>
              <a:rPr dirty="0" sz="1600" spc="-5" b="1">
                <a:latin typeface="Arial"/>
                <a:cs typeface="Arial"/>
              </a:rPr>
              <a:t>replicar </a:t>
            </a:r>
            <a:r>
              <a:rPr dirty="0" sz="1600" spc="-5">
                <a:latin typeface="Arial"/>
                <a:cs typeface="Arial"/>
              </a:rPr>
              <a:t>soluciones, servicios y recursos  asociados.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5407" y="4466590"/>
            <a:ext cx="7676515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latin typeface="Arial"/>
                <a:cs typeface="Arial"/>
              </a:rPr>
              <a:t>DevOps </a:t>
            </a:r>
            <a:r>
              <a:rPr dirty="0" sz="1600" spc="-5" b="1">
                <a:latin typeface="Arial"/>
                <a:cs typeface="Arial"/>
              </a:rPr>
              <a:t>(development-operations): La modularidad de </a:t>
            </a:r>
            <a:r>
              <a:rPr dirty="0" sz="1600" b="1">
                <a:latin typeface="Arial"/>
                <a:cs typeface="Arial"/>
              </a:rPr>
              <a:t>los </a:t>
            </a:r>
            <a:r>
              <a:rPr dirty="0" sz="1600" spc="-5" b="1">
                <a:latin typeface="Arial"/>
                <a:cs typeface="Arial"/>
              </a:rPr>
              <a:t>microservicios </a:t>
            </a:r>
            <a:r>
              <a:rPr dirty="0" sz="1600" spc="-5">
                <a:latin typeface="Arial"/>
                <a:cs typeface="Arial"/>
              </a:rPr>
              <a:t>y </a:t>
            </a:r>
            <a:r>
              <a:rPr dirty="0" sz="1600">
                <a:latin typeface="Arial"/>
                <a:cs typeface="Arial"/>
              </a:rPr>
              <a:t>la  </a:t>
            </a:r>
            <a:r>
              <a:rPr dirty="0" sz="1600" spc="-5">
                <a:latin typeface="Arial"/>
                <a:cs typeface="Arial"/>
              </a:rPr>
              <a:t>habilidad de ser probados por medio de sus interfaces </a:t>
            </a:r>
            <a:r>
              <a:rPr dirty="0" sz="1600">
                <a:latin typeface="Arial"/>
                <a:cs typeface="Arial"/>
              </a:rPr>
              <a:t>se </a:t>
            </a:r>
            <a:r>
              <a:rPr dirty="0" sz="1600" spc="-5">
                <a:latin typeface="Arial"/>
                <a:cs typeface="Arial"/>
              </a:rPr>
              <a:t>alinea con un desarrollo  ágil automatizado con DevOps en las fases de </a:t>
            </a:r>
            <a:r>
              <a:rPr dirty="0" sz="1600" spc="-5" b="1">
                <a:latin typeface="Arial"/>
                <a:cs typeface="Arial"/>
              </a:rPr>
              <a:t>integración y entrega continua</a:t>
            </a:r>
            <a:r>
              <a:rPr dirty="0" sz="1600" spc="-5">
                <a:latin typeface="Arial"/>
                <a:cs typeface="Arial"/>
              </a:rPr>
              <a:t>. </a:t>
            </a:r>
            <a:r>
              <a:rPr dirty="0" sz="1600">
                <a:latin typeface="Arial"/>
                <a:cs typeface="Arial"/>
              </a:rPr>
              <a:t>Las  </a:t>
            </a:r>
            <a:r>
              <a:rPr dirty="0" sz="1600" spc="-5">
                <a:latin typeface="Arial"/>
                <a:cs typeface="Arial"/>
              </a:rPr>
              <a:t>herramientas DevOps soportan contenedores de manera</a:t>
            </a:r>
            <a:r>
              <a:rPr dirty="0" sz="1600" spc="12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natural.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05251" y="1957974"/>
            <a:ext cx="2058497" cy="13723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734043" y="2324100"/>
            <a:ext cx="879347" cy="880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628598" y="4378025"/>
            <a:ext cx="1411803" cy="14273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2472" y="2039874"/>
            <a:ext cx="953516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Objetivos y Beneficios</a:t>
            </a:r>
            <a:r>
              <a:rPr dirty="0" sz="4400" spc="-60"/>
              <a:t> </a:t>
            </a:r>
            <a:r>
              <a:rPr dirty="0" sz="4400"/>
              <a:t>Estratégicos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0" y="3906011"/>
            <a:ext cx="12192000" cy="96520"/>
          </a:xfrm>
          <a:custGeom>
            <a:avLst/>
            <a:gdLst/>
            <a:ahLst/>
            <a:cxnLst/>
            <a:rect l="l" t="t" r="r" b="b"/>
            <a:pathLst>
              <a:path w="12192000" h="96520">
                <a:moveTo>
                  <a:pt x="0" y="96012"/>
                </a:moveTo>
                <a:lnTo>
                  <a:pt x="12192000" y="96012"/>
                </a:lnTo>
                <a:lnTo>
                  <a:pt x="12192000" y="0"/>
                </a:lnTo>
                <a:lnTo>
                  <a:pt x="0" y="0"/>
                </a:lnTo>
                <a:lnTo>
                  <a:pt x="0" y="9601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51120" y="3000755"/>
            <a:ext cx="1765553" cy="1765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87340" y="2997707"/>
            <a:ext cx="1417320" cy="1417320"/>
          </a:xfrm>
          <a:custGeom>
            <a:avLst/>
            <a:gdLst/>
            <a:ahLst/>
            <a:cxnLst/>
            <a:rect l="l" t="t" r="r" b="b"/>
            <a:pathLst>
              <a:path w="1417320" h="1417320">
                <a:moveTo>
                  <a:pt x="708660" y="0"/>
                </a:moveTo>
                <a:lnTo>
                  <a:pt x="660137" y="1634"/>
                </a:lnTo>
                <a:lnTo>
                  <a:pt x="612492" y="6468"/>
                </a:lnTo>
                <a:lnTo>
                  <a:pt x="565831" y="14396"/>
                </a:lnTo>
                <a:lnTo>
                  <a:pt x="520259" y="25311"/>
                </a:lnTo>
                <a:lnTo>
                  <a:pt x="475881" y="39110"/>
                </a:lnTo>
                <a:lnTo>
                  <a:pt x="432804" y="55685"/>
                </a:lnTo>
                <a:lnTo>
                  <a:pt x="391132" y="74932"/>
                </a:lnTo>
                <a:lnTo>
                  <a:pt x="350971" y="96745"/>
                </a:lnTo>
                <a:lnTo>
                  <a:pt x="312427" y="121019"/>
                </a:lnTo>
                <a:lnTo>
                  <a:pt x="275605" y="147648"/>
                </a:lnTo>
                <a:lnTo>
                  <a:pt x="240611" y="176527"/>
                </a:lnTo>
                <a:lnTo>
                  <a:pt x="207549" y="207549"/>
                </a:lnTo>
                <a:lnTo>
                  <a:pt x="176527" y="240611"/>
                </a:lnTo>
                <a:lnTo>
                  <a:pt x="147648" y="275605"/>
                </a:lnTo>
                <a:lnTo>
                  <a:pt x="121019" y="312427"/>
                </a:lnTo>
                <a:lnTo>
                  <a:pt x="96745" y="350971"/>
                </a:lnTo>
                <a:lnTo>
                  <a:pt x="74932" y="391132"/>
                </a:lnTo>
                <a:lnTo>
                  <a:pt x="55685" y="432804"/>
                </a:lnTo>
                <a:lnTo>
                  <a:pt x="39110" y="475881"/>
                </a:lnTo>
                <a:lnTo>
                  <a:pt x="25311" y="520259"/>
                </a:lnTo>
                <a:lnTo>
                  <a:pt x="14396" y="565831"/>
                </a:lnTo>
                <a:lnTo>
                  <a:pt x="6468" y="612492"/>
                </a:lnTo>
                <a:lnTo>
                  <a:pt x="1634" y="660137"/>
                </a:lnTo>
                <a:lnTo>
                  <a:pt x="0" y="708659"/>
                </a:lnTo>
                <a:lnTo>
                  <a:pt x="1634" y="757182"/>
                </a:lnTo>
                <a:lnTo>
                  <a:pt x="6468" y="804827"/>
                </a:lnTo>
                <a:lnTo>
                  <a:pt x="14396" y="851488"/>
                </a:lnTo>
                <a:lnTo>
                  <a:pt x="25311" y="897060"/>
                </a:lnTo>
                <a:lnTo>
                  <a:pt x="39110" y="941438"/>
                </a:lnTo>
                <a:lnTo>
                  <a:pt x="55685" y="984515"/>
                </a:lnTo>
                <a:lnTo>
                  <a:pt x="74932" y="1026187"/>
                </a:lnTo>
                <a:lnTo>
                  <a:pt x="96745" y="1066348"/>
                </a:lnTo>
                <a:lnTo>
                  <a:pt x="121019" y="1104892"/>
                </a:lnTo>
                <a:lnTo>
                  <a:pt x="147648" y="1141714"/>
                </a:lnTo>
                <a:lnTo>
                  <a:pt x="176527" y="1176708"/>
                </a:lnTo>
                <a:lnTo>
                  <a:pt x="207549" y="1209770"/>
                </a:lnTo>
                <a:lnTo>
                  <a:pt x="240611" y="1240792"/>
                </a:lnTo>
                <a:lnTo>
                  <a:pt x="275605" y="1269671"/>
                </a:lnTo>
                <a:lnTo>
                  <a:pt x="312427" y="1296300"/>
                </a:lnTo>
                <a:lnTo>
                  <a:pt x="350971" y="1320574"/>
                </a:lnTo>
                <a:lnTo>
                  <a:pt x="391132" y="1342387"/>
                </a:lnTo>
                <a:lnTo>
                  <a:pt x="432804" y="1361634"/>
                </a:lnTo>
                <a:lnTo>
                  <a:pt x="475881" y="1378209"/>
                </a:lnTo>
                <a:lnTo>
                  <a:pt x="520259" y="1392008"/>
                </a:lnTo>
                <a:lnTo>
                  <a:pt x="565831" y="1402923"/>
                </a:lnTo>
                <a:lnTo>
                  <a:pt x="612492" y="1410851"/>
                </a:lnTo>
                <a:lnTo>
                  <a:pt x="660137" y="1415685"/>
                </a:lnTo>
                <a:lnTo>
                  <a:pt x="708660" y="1417319"/>
                </a:lnTo>
                <a:lnTo>
                  <a:pt x="757182" y="1415685"/>
                </a:lnTo>
                <a:lnTo>
                  <a:pt x="804827" y="1410851"/>
                </a:lnTo>
                <a:lnTo>
                  <a:pt x="851488" y="1402923"/>
                </a:lnTo>
                <a:lnTo>
                  <a:pt x="897060" y="1392008"/>
                </a:lnTo>
                <a:lnTo>
                  <a:pt x="941438" y="1378209"/>
                </a:lnTo>
                <a:lnTo>
                  <a:pt x="984515" y="1361634"/>
                </a:lnTo>
                <a:lnTo>
                  <a:pt x="1026187" y="1342387"/>
                </a:lnTo>
                <a:lnTo>
                  <a:pt x="1066348" y="1320574"/>
                </a:lnTo>
                <a:lnTo>
                  <a:pt x="1104892" y="1296300"/>
                </a:lnTo>
                <a:lnTo>
                  <a:pt x="1141714" y="1269671"/>
                </a:lnTo>
                <a:lnTo>
                  <a:pt x="1176708" y="1240792"/>
                </a:lnTo>
                <a:lnTo>
                  <a:pt x="1209770" y="1209770"/>
                </a:lnTo>
                <a:lnTo>
                  <a:pt x="1240792" y="1176708"/>
                </a:lnTo>
                <a:lnTo>
                  <a:pt x="1269671" y="1141714"/>
                </a:lnTo>
                <a:lnTo>
                  <a:pt x="1296300" y="1104892"/>
                </a:lnTo>
                <a:lnTo>
                  <a:pt x="1320574" y="1066348"/>
                </a:lnTo>
                <a:lnTo>
                  <a:pt x="1342387" y="1026187"/>
                </a:lnTo>
                <a:lnTo>
                  <a:pt x="1361634" y="984515"/>
                </a:lnTo>
                <a:lnTo>
                  <a:pt x="1378209" y="941438"/>
                </a:lnTo>
                <a:lnTo>
                  <a:pt x="1392008" y="897060"/>
                </a:lnTo>
                <a:lnTo>
                  <a:pt x="1402923" y="851488"/>
                </a:lnTo>
                <a:lnTo>
                  <a:pt x="1410851" y="804827"/>
                </a:lnTo>
                <a:lnTo>
                  <a:pt x="1415685" y="757182"/>
                </a:lnTo>
                <a:lnTo>
                  <a:pt x="1417319" y="708659"/>
                </a:lnTo>
                <a:lnTo>
                  <a:pt x="1415685" y="660137"/>
                </a:lnTo>
                <a:lnTo>
                  <a:pt x="1410851" y="612492"/>
                </a:lnTo>
                <a:lnTo>
                  <a:pt x="1402923" y="565831"/>
                </a:lnTo>
                <a:lnTo>
                  <a:pt x="1392008" y="520259"/>
                </a:lnTo>
                <a:lnTo>
                  <a:pt x="1378209" y="475881"/>
                </a:lnTo>
                <a:lnTo>
                  <a:pt x="1361634" y="432804"/>
                </a:lnTo>
                <a:lnTo>
                  <a:pt x="1342387" y="391132"/>
                </a:lnTo>
                <a:lnTo>
                  <a:pt x="1320574" y="350971"/>
                </a:lnTo>
                <a:lnTo>
                  <a:pt x="1296300" y="312427"/>
                </a:lnTo>
                <a:lnTo>
                  <a:pt x="1269671" y="275605"/>
                </a:lnTo>
                <a:lnTo>
                  <a:pt x="1240792" y="240611"/>
                </a:lnTo>
                <a:lnTo>
                  <a:pt x="1209770" y="207549"/>
                </a:lnTo>
                <a:lnTo>
                  <a:pt x="1176708" y="176527"/>
                </a:lnTo>
                <a:lnTo>
                  <a:pt x="1141714" y="147648"/>
                </a:lnTo>
                <a:lnTo>
                  <a:pt x="1104892" y="121019"/>
                </a:lnTo>
                <a:lnTo>
                  <a:pt x="1066348" y="96745"/>
                </a:lnTo>
                <a:lnTo>
                  <a:pt x="1026187" y="74932"/>
                </a:lnTo>
                <a:lnTo>
                  <a:pt x="984515" y="55685"/>
                </a:lnTo>
                <a:lnTo>
                  <a:pt x="941438" y="39110"/>
                </a:lnTo>
                <a:lnTo>
                  <a:pt x="897060" y="25311"/>
                </a:lnTo>
                <a:lnTo>
                  <a:pt x="851488" y="14396"/>
                </a:lnTo>
                <a:lnTo>
                  <a:pt x="804827" y="6468"/>
                </a:lnTo>
                <a:lnTo>
                  <a:pt x="757182" y="1634"/>
                </a:lnTo>
                <a:lnTo>
                  <a:pt x="70866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71971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72136" y="51435"/>
                </a:moveTo>
                <a:lnTo>
                  <a:pt x="8000" y="51435"/>
                </a:lnTo>
                <a:lnTo>
                  <a:pt x="0" y="59436"/>
                </a:lnTo>
                <a:lnTo>
                  <a:pt x="0" y="473582"/>
                </a:lnTo>
                <a:lnTo>
                  <a:pt x="8000" y="481583"/>
                </a:lnTo>
                <a:lnTo>
                  <a:pt x="400430" y="481583"/>
                </a:lnTo>
                <a:lnTo>
                  <a:pt x="408431" y="473582"/>
                </a:lnTo>
                <a:lnTo>
                  <a:pt x="408431" y="446405"/>
                </a:lnTo>
                <a:lnTo>
                  <a:pt x="35432" y="446405"/>
                </a:lnTo>
                <a:lnTo>
                  <a:pt x="35432" y="86613"/>
                </a:lnTo>
                <a:lnTo>
                  <a:pt x="72136" y="86613"/>
                </a:lnTo>
                <a:lnTo>
                  <a:pt x="80137" y="78739"/>
                </a:lnTo>
                <a:lnTo>
                  <a:pt x="80137" y="59436"/>
                </a:lnTo>
                <a:lnTo>
                  <a:pt x="72136" y="51435"/>
                </a:lnTo>
                <a:close/>
              </a:path>
              <a:path w="408939" h="481964">
                <a:moveTo>
                  <a:pt x="295910" y="35178"/>
                </a:moveTo>
                <a:lnTo>
                  <a:pt x="260476" y="35178"/>
                </a:lnTo>
                <a:lnTo>
                  <a:pt x="260476" y="78993"/>
                </a:lnTo>
                <a:lnTo>
                  <a:pt x="268350" y="86613"/>
                </a:lnTo>
                <a:lnTo>
                  <a:pt x="373252" y="86613"/>
                </a:lnTo>
                <a:lnTo>
                  <a:pt x="373252" y="446405"/>
                </a:lnTo>
                <a:lnTo>
                  <a:pt x="408431" y="446405"/>
                </a:lnTo>
                <a:lnTo>
                  <a:pt x="408431" y="59436"/>
                </a:lnTo>
                <a:lnTo>
                  <a:pt x="400430" y="51435"/>
                </a:lnTo>
                <a:lnTo>
                  <a:pt x="295910" y="51435"/>
                </a:lnTo>
                <a:lnTo>
                  <a:pt x="295910" y="35178"/>
                </a:lnTo>
                <a:close/>
              </a:path>
              <a:path w="408939" h="481964">
                <a:moveTo>
                  <a:pt x="288036" y="0"/>
                </a:moveTo>
                <a:lnTo>
                  <a:pt x="120776" y="0"/>
                </a:lnTo>
                <a:lnTo>
                  <a:pt x="112775" y="8000"/>
                </a:lnTo>
                <a:lnTo>
                  <a:pt x="112775" y="120650"/>
                </a:lnTo>
                <a:lnTo>
                  <a:pt x="120776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4"/>
                </a:lnTo>
                <a:lnTo>
                  <a:pt x="249174" y="93345"/>
                </a:lnTo>
                <a:lnTo>
                  <a:pt x="147954" y="93345"/>
                </a:lnTo>
                <a:lnTo>
                  <a:pt x="147954" y="35178"/>
                </a:lnTo>
                <a:lnTo>
                  <a:pt x="295910" y="35178"/>
                </a:lnTo>
                <a:lnTo>
                  <a:pt x="295910" y="8000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19800" y="3722370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19800" y="3655314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19800" y="3770376"/>
            <a:ext cx="173990" cy="36830"/>
          </a:xfrm>
          <a:custGeom>
            <a:avLst/>
            <a:gdLst/>
            <a:ahLst/>
            <a:cxnLst/>
            <a:rect l="l" t="t" r="r" b="b"/>
            <a:pathLst>
              <a:path w="173989" h="36829">
                <a:moveTo>
                  <a:pt x="155955" y="0"/>
                </a:moveTo>
                <a:lnTo>
                  <a:pt x="17779" y="0"/>
                </a:lnTo>
                <a:lnTo>
                  <a:pt x="10876" y="1448"/>
                </a:lnTo>
                <a:lnTo>
                  <a:pt x="5222" y="5397"/>
                </a:lnTo>
                <a:lnTo>
                  <a:pt x="1402" y="11251"/>
                </a:lnTo>
                <a:lnTo>
                  <a:pt x="0" y="18415"/>
                </a:lnTo>
                <a:lnTo>
                  <a:pt x="1402" y="25431"/>
                </a:lnTo>
                <a:lnTo>
                  <a:pt x="5222" y="31210"/>
                </a:lnTo>
                <a:lnTo>
                  <a:pt x="10876" y="35131"/>
                </a:lnTo>
                <a:lnTo>
                  <a:pt x="17779" y="36575"/>
                </a:lnTo>
                <a:lnTo>
                  <a:pt x="155955" y="36575"/>
                </a:lnTo>
                <a:lnTo>
                  <a:pt x="162859" y="35131"/>
                </a:lnTo>
                <a:lnTo>
                  <a:pt x="168513" y="31210"/>
                </a:lnTo>
                <a:lnTo>
                  <a:pt x="172333" y="25431"/>
                </a:lnTo>
                <a:lnTo>
                  <a:pt x="173736" y="18415"/>
                </a:lnTo>
                <a:lnTo>
                  <a:pt x="172333" y="11251"/>
                </a:lnTo>
                <a:lnTo>
                  <a:pt x="168513" y="5397"/>
                </a:lnTo>
                <a:lnTo>
                  <a:pt x="162859" y="1448"/>
                </a:lnTo>
                <a:lnTo>
                  <a:pt x="1559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58840" y="363474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4" h="41275">
                <a:moveTo>
                  <a:pt x="19812" y="0"/>
                </a:moveTo>
                <a:lnTo>
                  <a:pt x="12162" y="1609"/>
                </a:lnTo>
                <a:lnTo>
                  <a:pt x="5857" y="6016"/>
                </a:lnTo>
                <a:lnTo>
                  <a:pt x="1577" y="12590"/>
                </a:lnTo>
                <a:lnTo>
                  <a:pt x="0" y="20701"/>
                </a:lnTo>
                <a:lnTo>
                  <a:pt x="1577" y="28664"/>
                </a:lnTo>
                <a:lnTo>
                  <a:pt x="5857" y="35163"/>
                </a:lnTo>
                <a:lnTo>
                  <a:pt x="12162" y="39542"/>
                </a:lnTo>
                <a:lnTo>
                  <a:pt x="19812" y="41148"/>
                </a:lnTo>
                <a:lnTo>
                  <a:pt x="27568" y="39542"/>
                </a:lnTo>
                <a:lnTo>
                  <a:pt x="33861" y="35163"/>
                </a:lnTo>
                <a:lnTo>
                  <a:pt x="38082" y="28664"/>
                </a:lnTo>
                <a:lnTo>
                  <a:pt x="39624" y="20701"/>
                </a:lnTo>
                <a:lnTo>
                  <a:pt x="38082" y="12590"/>
                </a:lnTo>
                <a:lnTo>
                  <a:pt x="33861" y="6016"/>
                </a:lnTo>
                <a:lnTo>
                  <a:pt x="27568" y="1609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58840" y="370179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39"/>
                </a:lnTo>
                <a:lnTo>
                  <a:pt x="5857" y="5746"/>
                </a:lnTo>
                <a:lnTo>
                  <a:pt x="1577" y="12001"/>
                </a:lnTo>
                <a:lnTo>
                  <a:pt x="0" y="19684"/>
                </a:lnTo>
                <a:lnTo>
                  <a:pt x="1577" y="27515"/>
                </a:lnTo>
                <a:lnTo>
                  <a:pt x="5857" y="33845"/>
                </a:lnTo>
                <a:lnTo>
                  <a:pt x="12162" y="38080"/>
                </a:lnTo>
                <a:lnTo>
                  <a:pt x="19812" y="39623"/>
                </a:lnTo>
                <a:lnTo>
                  <a:pt x="27568" y="38080"/>
                </a:lnTo>
                <a:lnTo>
                  <a:pt x="33861" y="33845"/>
                </a:lnTo>
                <a:lnTo>
                  <a:pt x="38082" y="27515"/>
                </a:lnTo>
                <a:lnTo>
                  <a:pt x="39624" y="19684"/>
                </a:lnTo>
                <a:lnTo>
                  <a:pt x="38082" y="12001"/>
                </a:lnTo>
                <a:lnTo>
                  <a:pt x="33861" y="5746"/>
                </a:lnTo>
                <a:lnTo>
                  <a:pt x="27568" y="1539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58840" y="376885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41"/>
                </a:lnTo>
                <a:lnTo>
                  <a:pt x="5857" y="5762"/>
                </a:lnTo>
                <a:lnTo>
                  <a:pt x="1577" y="12055"/>
                </a:lnTo>
                <a:lnTo>
                  <a:pt x="0" y="19812"/>
                </a:lnTo>
                <a:lnTo>
                  <a:pt x="1577" y="27461"/>
                </a:lnTo>
                <a:lnTo>
                  <a:pt x="5857" y="33766"/>
                </a:lnTo>
                <a:lnTo>
                  <a:pt x="12162" y="38046"/>
                </a:lnTo>
                <a:lnTo>
                  <a:pt x="19812" y="39624"/>
                </a:lnTo>
                <a:lnTo>
                  <a:pt x="27568" y="38046"/>
                </a:lnTo>
                <a:lnTo>
                  <a:pt x="33861" y="33766"/>
                </a:lnTo>
                <a:lnTo>
                  <a:pt x="38082" y="27461"/>
                </a:lnTo>
                <a:lnTo>
                  <a:pt x="39624" y="19812"/>
                </a:lnTo>
                <a:lnTo>
                  <a:pt x="38082" y="12055"/>
                </a:lnTo>
                <a:lnTo>
                  <a:pt x="33861" y="5762"/>
                </a:lnTo>
                <a:lnTo>
                  <a:pt x="27568" y="1541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19800" y="3854958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58840" y="3835908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41"/>
                </a:lnTo>
                <a:lnTo>
                  <a:pt x="5857" y="5762"/>
                </a:lnTo>
                <a:lnTo>
                  <a:pt x="1577" y="12055"/>
                </a:lnTo>
                <a:lnTo>
                  <a:pt x="0" y="19812"/>
                </a:lnTo>
                <a:lnTo>
                  <a:pt x="1577" y="27461"/>
                </a:lnTo>
                <a:lnTo>
                  <a:pt x="5857" y="33766"/>
                </a:lnTo>
                <a:lnTo>
                  <a:pt x="12162" y="38046"/>
                </a:lnTo>
                <a:lnTo>
                  <a:pt x="19812" y="39624"/>
                </a:lnTo>
                <a:lnTo>
                  <a:pt x="27568" y="38046"/>
                </a:lnTo>
                <a:lnTo>
                  <a:pt x="33861" y="33766"/>
                </a:lnTo>
                <a:lnTo>
                  <a:pt x="38082" y="27461"/>
                </a:lnTo>
                <a:lnTo>
                  <a:pt x="39624" y="19812"/>
                </a:lnTo>
                <a:lnTo>
                  <a:pt x="38082" y="12055"/>
                </a:lnTo>
                <a:lnTo>
                  <a:pt x="33861" y="5762"/>
                </a:lnTo>
                <a:lnTo>
                  <a:pt x="27568" y="1541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9096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Objetivos y Beneficios</a:t>
            </a:r>
            <a:r>
              <a:rPr dirty="0" sz="1800" spc="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Estratégicos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39064" y="1155572"/>
            <a:ext cx="77787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370705" algn="l"/>
              </a:tabLst>
            </a:pPr>
            <a:r>
              <a:rPr dirty="0" sz="2000" b="1">
                <a:solidFill>
                  <a:srgbClr val="FD9200"/>
                </a:solidFill>
                <a:latin typeface="Century Gothic"/>
                <a:cs typeface="Century Gothic"/>
              </a:rPr>
              <a:t>Increased</a:t>
            </a:r>
            <a:r>
              <a:rPr dirty="0" sz="2000" spc="-20" b="1">
                <a:solidFill>
                  <a:srgbClr val="FD9200"/>
                </a:solidFill>
                <a:latin typeface="Century Gothic"/>
                <a:cs typeface="Century Gothic"/>
              </a:rPr>
              <a:t> </a:t>
            </a:r>
            <a:r>
              <a:rPr dirty="0" sz="2000" spc="-5" b="1">
                <a:solidFill>
                  <a:srgbClr val="FD9200"/>
                </a:solidFill>
                <a:latin typeface="Century Gothic"/>
                <a:cs typeface="Century Gothic"/>
              </a:rPr>
              <a:t>Intrinsic</a:t>
            </a:r>
            <a:r>
              <a:rPr dirty="0" sz="2000" b="1">
                <a:solidFill>
                  <a:srgbClr val="FD9200"/>
                </a:solidFill>
                <a:latin typeface="Century Gothic"/>
                <a:cs typeface="Century Gothic"/>
              </a:rPr>
              <a:t> Interoperability	</a:t>
            </a:r>
            <a:r>
              <a:rPr dirty="0" sz="2000" b="1">
                <a:solidFill>
                  <a:srgbClr val="F7B900"/>
                </a:solidFill>
                <a:latin typeface="Century Gothic"/>
                <a:cs typeface="Century Gothic"/>
              </a:rPr>
              <a:t>= Interfaces</a:t>
            </a:r>
            <a:r>
              <a:rPr dirty="0" sz="2000" spc="-60" b="1">
                <a:solidFill>
                  <a:srgbClr val="F7B900"/>
                </a:solidFill>
                <a:latin typeface="Century Gothic"/>
                <a:cs typeface="Century Gothic"/>
              </a:rPr>
              <a:t> </a:t>
            </a:r>
            <a:r>
              <a:rPr dirty="0" sz="2000" spc="-5" b="1">
                <a:solidFill>
                  <a:srgbClr val="F7B900"/>
                </a:solidFill>
                <a:latin typeface="Century Gothic"/>
                <a:cs typeface="Century Gothic"/>
              </a:rPr>
              <a:t>estandarizadas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25444" y="1775841"/>
            <a:ext cx="51155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7B900"/>
                </a:solidFill>
                <a:latin typeface="Century Gothic"/>
                <a:cs typeface="Century Gothic"/>
              </a:rPr>
              <a:t>= </a:t>
            </a:r>
            <a:r>
              <a:rPr dirty="0" sz="2000" spc="-5" b="1">
                <a:solidFill>
                  <a:srgbClr val="F7B900"/>
                </a:solidFill>
                <a:latin typeface="Century Gothic"/>
                <a:cs typeface="Century Gothic"/>
              </a:rPr>
              <a:t>Centralizar el acceso </a:t>
            </a:r>
            <a:r>
              <a:rPr dirty="0" sz="2000" b="1">
                <a:solidFill>
                  <a:srgbClr val="F7B900"/>
                </a:solidFill>
                <a:latin typeface="Century Gothic"/>
                <a:cs typeface="Century Gothic"/>
              </a:rPr>
              <a:t>a los </a:t>
            </a:r>
            <a:r>
              <a:rPr dirty="0" sz="2000" spc="-5" b="1">
                <a:solidFill>
                  <a:srgbClr val="F7B900"/>
                </a:solidFill>
                <a:latin typeface="Century Gothic"/>
                <a:cs typeface="Century Gothic"/>
              </a:rPr>
              <a:t>activos </a:t>
            </a:r>
            <a:r>
              <a:rPr dirty="0" sz="2000" b="1">
                <a:solidFill>
                  <a:srgbClr val="F7B900"/>
                </a:solidFill>
                <a:latin typeface="Century Gothic"/>
                <a:cs typeface="Century Gothic"/>
              </a:rPr>
              <a:t>de</a:t>
            </a:r>
            <a:r>
              <a:rPr dirty="0" sz="2000" spc="-90" b="1">
                <a:solidFill>
                  <a:srgbClr val="F7B900"/>
                </a:solidFill>
                <a:latin typeface="Century Gothic"/>
                <a:cs typeface="Century Gothic"/>
              </a:rPr>
              <a:t> </a:t>
            </a:r>
            <a:r>
              <a:rPr dirty="0" sz="2000" b="1">
                <a:solidFill>
                  <a:srgbClr val="F7B900"/>
                </a:solidFill>
                <a:latin typeface="Century Gothic"/>
                <a:cs typeface="Century Gothic"/>
              </a:rPr>
              <a:t>TI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35477" y="2548255"/>
            <a:ext cx="72402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7B900"/>
                </a:solidFill>
                <a:latin typeface="Century Gothic"/>
                <a:cs typeface="Century Gothic"/>
              </a:rPr>
              <a:t>= Arquitectura de </a:t>
            </a:r>
            <a:r>
              <a:rPr dirty="0" sz="2000" spc="-5" b="1">
                <a:solidFill>
                  <a:srgbClr val="F7B900"/>
                </a:solidFill>
                <a:latin typeface="Century Gothic"/>
                <a:cs typeface="Century Gothic"/>
              </a:rPr>
              <a:t>TI alineada </a:t>
            </a:r>
            <a:r>
              <a:rPr dirty="0" sz="2000" b="1">
                <a:solidFill>
                  <a:srgbClr val="F7B900"/>
                </a:solidFill>
                <a:latin typeface="Century Gothic"/>
                <a:cs typeface="Century Gothic"/>
              </a:rPr>
              <a:t>a la </a:t>
            </a:r>
            <a:r>
              <a:rPr dirty="0" sz="2000" spc="-5" b="1">
                <a:solidFill>
                  <a:srgbClr val="F7B900"/>
                </a:solidFill>
                <a:latin typeface="Century Gothic"/>
                <a:cs typeface="Century Gothic"/>
              </a:rPr>
              <a:t>arquitectura </a:t>
            </a:r>
            <a:r>
              <a:rPr dirty="0" sz="2000" b="1">
                <a:solidFill>
                  <a:srgbClr val="F7B900"/>
                </a:solidFill>
                <a:latin typeface="Century Gothic"/>
                <a:cs typeface="Century Gothic"/>
              </a:rPr>
              <a:t>de</a:t>
            </a:r>
            <a:r>
              <a:rPr dirty="0" sz="2000" spc="10" b="1">
                <a:solidFill>
                  <a:srgbClr val="F7B900"/>
                </a:solidFill>
                <a:latin typeface="Century Gothic"/>
                <a:cs typeface="Century Gothic"/>
              </a:rPr>
              <a:t> </a:t>
            </a:r>
            <a:r>
              <a:rPr dirty="0" sz="2000" spc="-5" b="1">
                <a:solidFill>
                  <a:srgbClr val="F7B900"/>
                </a:solidFill>
                <a:latin typeface="Century Gothic"/>
                <a:cs typeface="Century Gothic"/>
              </a:rPr>
              <a:t>negocio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16934" y="3376929"/>
            <a:ext cx="48939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7B900"/>
                </a:solidFill>
                <a:latin typeface="Century Gothic"/>
                <a:cs typeface="Century Gothic"/>
              </a:rPr>
              <a:t>= </a:t>
            </a:r>
            <a:r>
              <a:rPr dirty="0" sz="2000" spc="-5" b="1">
                <a:solidFill>
                  <a:srgbClr val="F7B900"/>
                </a:solidFill>
                <a:latin typeface="Century Gothic"/>
                <a:cs typeface="Century Gothic"/>
              </a:rPr>
              <a:t>Disminuir dependencias</a:t>
            </a:r>
            <a:r>
              <a:rPr dirty="0" sz="2000" spc="-75" b="1">
                <a:solidFill>
                  <a:srgbClr val="F7B900"/>
                </a:solidFill>
                <a:latin typeface="Century Gothic"/>
                <a:cs typeface="Century Gothic"/>
              </a:rPr>
              <a:t> </a:t>
            </a:r>
            <a:r>
              <a:rPr dirty="0" sz="2000" spc="-5" b="1">
                <a:solidFill>
                  <a:srgbClr val="F7B900"/>
                </a:solidFill>
                <a:latin typeface="Century Gothic"/>
                <a:cs typeface="Century Gothic"/>
              </a:rPr>
              <a:t>tecnológicas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04996" y="4125595"/>
            <a:ext cx="372617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7B900"/>
                </a:solidFill>
                <a:latin typeface="Century Gothic"/>
                <a:cs typeface="Century Gothic"/>
              </a:rPr>
              <a:t>= </a:t>
            </a:r>
            <a:r>
              <a:rPr dirty="0" sz="2000" spc="-5" b="1">
                <a:solidFill>
                  <a:srgbClr val="F7B900"/>
                </a:solidFill>
                <a:latin typeface="Century Gothic"/>
                <a:cs typeface="Century Gothic"/>
              </a:rPr>
              <a:t>Reutilización </a:t>
            </a:r>
            <a:r>
              <a:rPr dirty="0" sz="2000" b="1">
                <a:solidFill>
                  <a:srgbClr val="F7B900"/>
                </a:solidFill>
                <a:latin typeface="Century Gothic"/>
                <a:cs typeface="Century Gothic"/>
              </a:rPr>
              <a:t>de los</a:t>
            </a:r>
            <a:r>
              <a:rPr dirty="0" sz="2000" spc="-85" b="1">
                <a:solidFill>
                  <a:srgbClr val="F7B900"/>
                </a:solidFill>
                <a:latin typeface="Century Gothic"/>
                <a:cs typeface="Century Gothic"/>
              </a:rPr>
              <a:t> </a:t>
            </a:r>
            <a:r>
              <a:rPr dirty="0" sz="2000" spc="-5" b="1">
                <a:solidFill>
                  <a:srgbClr val="F7B900"/>
                </a:solidFill>
                <a:latin typeface="Century Gothic"/>
                <a:cs typeface="Century Gothic"/>
              </a:rPr>
              <a:t>servicios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2735" y="1775841"/>
            <a:ext cx="2913380" cy="4258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826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D9200"/>
                </a:solidFill>
                <a:latin typeface="Century Gothic"/>
                <a:cs typeface="Century Gothic"/>
              </a:rPr>
              <a:t>Increased</a:t>
            </a:r>
            <a:r>
              <a:rPr dirty="0" sz="2000" spc="-40" b="1">
                <a:solidFill>
                  <a:srgbClr val="FD9200"/>
                </a:solidFill>
                <a:latin typeface="Century Gothic"/>
                <a:cs typeface="Century Gothic"/>
              </a:rPr>
              <a:t> </a:t>
            </a:r>
            <a:r>
              <a:rPr dirty="0" sz="2000" b="1">
                <a:solidFill>
                  <a:srgbClr val="FD9200"/>
                </a:solidFill>
                <a:latin typeface="Century Gothic"/>
                <a:cs typeface="Century Gothic"/>
              </a:rPr>
              <a:t>Federation</a:t>
            </a:r>
            <a:endParaRPr sz="2000">
              <a:latin typeface="Century Gothic"/>
              <a:cs typeface="Century Gothic"/>
            </a:endParaRPr>
          </a:p>
          <a:p>
            <a:pPr marL="12700" marR="5080" indent="8890">
              <a:lnSpc>
                <a:spcPct val="137800"/>
              </a:lnSpc>
              <a:spcBef>
                <a:spcPts val="1070"/>
              </a:spcBef>
            </a:pPr>
            <a:r>
              <a:rPr dirty="0" sz="2000" spc="-5" b="1">
                <a:solidFill>
                  <a:srgbClr val="FD9200"/>
                </a:solidFill>
                <a:latin typeface="Century Gothic"/>
                <a:cs typeface="Century Gothic"/>
              </a:rPr>
              <a:t>Increased Business</a:t>
            </a:r>
            <a:r>
              <a:rPr dirty="0" sz="2000" spc="-60" b="1">
                <a:solidFill>
                  <a:srgbClr val="FD9200"/>
                </a:solidFill>
                <a:latin typeface="Century Gothic"/>
                <a:cs typeface="Century Gothic"/>
              </a:rPr>
              <a:t> </a:t>
            </a:r>
            <a:r>
              <a:rPr dirty="0" sz="2000" spc="-5" b="1">
                <a:solidFill>
                  <a:srgbClr val="FD9200"/>
                </a:solidFill>
                <a:latin typeface="Century Gothic"/>
                <a:cs typeface="Century Gothic"/>
              </a:rPr>
              <a:t>and  </a:t>
            </a:r>
            <a:r>
              <a:rPr dirty="0" sz="2000" b="1">
                <a:solidFill>
                  <a:srgbClr val="FD9200"/>
                </a:solidFill>
                <a:latin typeface="Century Gothic"/>
                <a:cs typeface="Century Gothic"/>
              </a:rPr>
              <a:t>Technology Alignment  Increased </a:t>
            </a:r>
            <a:r>
              <a:rPr dirty="0" sz="2000" spc="-5" b="1">
                <a:solidFill>
                  <a:srgbClr val="FD9200"/>
                </a:solidFill>
                <a:latin typeface="Century Gothic"/>
                <a:cs typeface="Century Gothic"/>
              </a:rPr>
              <a:t>Vendor  Diversification</a:t>
            </a:r>
            <a:r>
              <a:rPr dirty="0" sz="2000" spc="-45" b="1">
                <a:solidFill>
                  <a:srgbClr val="FD9200"/>
                </a:solidFill>
                <a:latin typeface="Century Gothic"/>
                <a:cs typeface="Century Gothic"/>
              </a:rPr>
              <a:t> </a:t>
            </a:r>
            <a:r>
              <a:rPr dirty="0" sz="2000" b="1">
                <a:solidFill>
                  <a:srgbClr val="FD9200"/>
                </a:solidFill>
                <a:latin typeface="Century Gothic"/>
                <a:cs typeface="Century Gothic"/>
              </a:rPr>
              <a:t>Options</a:t>
            </a:r>
            <a:endParaRPr sz="2000">
              <a:latin typeface="Century Gothic"/>
              <a:cs typeface="Century Gothic"/>
            </a:endParaRPr>
          </a:p>
          <a:p>
            <a:pPr marL="27305">
              <a:lnSpc>
                <a:spcPct val="100000"/>
              </a:lnSpc>
              <a:spcBef>
                <a:spcPts val="2010"/>
              </a:spcBef>
            </a:pPr>
            <a:r>
              <a:rPr dirty="0" sz="2000" b="1">
                <a:solidFill>
                  <a:srgbClr val="FD9200"/>
                </a:solidFill>
                <a:latin typeface="Century Gothic"/>
                <a:cs typeface="Century Gothic"/>
              </a:rPr>
              <a:t>Increased</a:t>
            </a:r>
            <a:r>
              <a:rPr dirty="0" sz="2000" spc="-30" b="1">
                <a:solidFill>
                  <a:srgbClr val="FD9200"/>
                </a:solidFill>
                <a:latin typeface="Century Gothic"/>
                <a:cs typeface="Century Gothic"/>
              </a:rPr>
              <a:t> </a:t>
            </a:r>
            <a:r>
              <a:rPr dirty="0" sz="2000" spc="-5" b="1">
                <a:solidFill>
                  <a:srgbClr val="FD9200"/>
                </a:solidFill>
                <a:latin typeface="Century Gothic"/>
                <a:cs typeface="Century Gothic"/>
              </a:rPr>
              <a:t>ROI</a:t>
            </a:r>
            <a:endParaRPr sz="2000">
              <a:latin typeface="Century Gothic"/>
              <a:cs typeface="Century Gothic"/>
            </a:endParaRPr>
          </a:p>
          <a:p>
            <a:pPr marL="27940" marR="233679">
              <a:lnSpc>
                <a:spcPct val="141500"/>
              </a:lnSpc>
              <a:spcBef>
                <a:spcPts val="1005"/>
              </a:spcBef>
            </a:pPr>
            <a:r>
              <a:rPr dirty="0" sz="2000" spc="-5" b="1">
                <a:solidFill>
                  <a:srgbClr val="FD9200"/>
                </a:solidFill>
                <a:latin typeface="Century Gothic"/>
                <a:cs typeface="Century Gothic"/>
              </a:rPr>
              <a:t>Increased  Organizational</a:t>
            </a:r>
            <a:r>
              <a:rPr dirty="0" sz="2000" spc="-40" b="1">
                <a:solidFill>
                  <a:srgbClr val="FD9200"/>
                </a:solidFill>
                <a:latin typeface="Century Gothic"/>
                <a:cs typeface="Century Gothic"/>
              </a:rPr>
              <a:t> </a:t>
            </a:r>
            <a:r>
              <a:rPr dirty="0" sz="2000" b="1">
                <a:solidFill>
                  <a:srgbClr val="FD9200"/>
                </a:solidFill>
                <a:latin typeface="Century Gothic"/>
                <a:cs typeface="Century Gothic"/>
              </a:rPr>
              <a:t>Agility</a:t>
            </a:r>
            <a:endParaRPr sz="2000">
              <a:latin typeface="Century Gothic"/>
              <a:cs typeface="Century Gothic"/>
            </a:endParaRPr>
          </a:p>
          <a:p>
            <a:pPr marL="27940">
              <a:lnSpc>
                <a:spcPct val="100000"/>
              </a:lnSpc>
              <a:spcBef>
                <a:spcPts val="2010"/>
              </a:spcBef>
            </a:pPr>
            <a:r>
              <a:rPr dirty="0" sz="2000" spc="-5" b="1">
                <a:solidFill>
                  <a:srgbClr val="FD9200"/>
                </a:solidFill>
                <a:latin typeface="Century Gothic"/>
                <a:cs typeface="Century Gothic"/>
              </a:rPr>
              <a:t>Reduced </a:t>
            </a:r>
            <a:r>
              <a:rPr dirty="0" sz="2000" b="1">
                <a:solidFill>
                  <a:srgbClr val="FD9200"/>
                </a:solidFill>
                <a:latin typeface="Century Gothic"/>
                <a:cs typeface="Century Gothic"/>
              </a:rPr>
              <a:t>IT</a:t>
            </a:r>
            <a:r>
              <a:rPr dirty="0" sz="2000" spc="-35" b="1">
                <a:solidFill>
                  <a:srgbClr val="FD9200"/>
                </a:solidFill>
                <a:latin typeface="Century Gothic"/>
                <a:cs typeface="Century Gothic"/>
              </a:rPr>
              <a:t> </a:t>
            </a:r>
            <a:r>
              <a:rPr dirty="0" sz="2000" spc="-5" b="1">
                <a:solidFill>
                  <a:srgbClr val="FD9200"/>
                </a:solidFill>
                <a:latin typeface="Century Gothic"/>
                <a:cs typeface="Century Gothic"/>
              </a:rPr>
              <a:t>Burden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09315" y="4994528"/>
            <a:ext cx="55352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7B900"/>
                </a:solidFill>
                <a:latin typeface="Century Gothic"/>
                <a:cs typeface="Century Gothic"/>
              </a:rPr>
              <a:t>= Incrementar la </a:t>
            </a:r>
            <a:r>
              <a:rPr dirty="0" sz="2000" spc="-5" b="1">
                <a:solidFill>
                  <a:srgbClr val="F7B900"/>
                </a:solidFill>
                <a:latin typeface="Century Gothic"/>
                <a:cs typeface="Century Gothic"/>
              </a:rPr>
              <a:t>competitividad</a:t>
            </a:r>
            <a:r>
              <a:rPr dirty="0" sz="2000" spc="-105" b="1">
                <a:solidFill>
                  <a:srgbClr val="F7B900"/>
                </a:solidFill>
                <a:latin typeface="Century Gothic"/>
                <a:cs typeface="Century Gothic"/>
              </a:rPr>
              <a:t> </a:t>
            </a:r>
            <a:r>
              <a:rPr dirty="0" sz="2000" spc="-5" b="1">
                <a:solidFill>
                  <a:srgbClr val="F7B900"/>
                </a:solidFill>
                <a:latin typeface="Century Gothic"/>
                <a:cs typeface="Century Gothic"/>
              </a:rPr>
              <a:t>empresarial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91027" y="5705347"/>
            <a:ext cx="682942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7B900"/>
                </a:solidFill>
                <a:latin typeface="Century Gothic"/>
                <a:cs typeface="Century Gothic"/>
              </a:rPr>
              <a:t>= </a:t>
            </a:r>
            <a:r>
              <a:rPr dirty="0" sz="2000" spc="-5" b="1">
                <a:solidFill>
                  <a:srgbClr val="F7B900"/>
                </a:solidFill>
                <a:latin typeface="Century Gothic"/>
                <a:cs typeface="Century Gothic"/>
              </a:rPr>
              <a:t>Uso eficiente </a:t>
            </a:r>
            <a:r>
              <a:rPr dirty="0" sz="2000" b="1">
                <a:solidFill>
                  <a:srgbClr val="F7B900"/>
                </a:solidFill>
                <a:latin typeface="Century Gothic"/>
                <a:cs typeface="Century Gothic"/>
              </a:rPr>
              <a:t>de los recursos </a:t>
            </a:r>
            <a:r>
              <a:rPr dirty="0" sz="2000" spc="-5" b="1">
                <a:solidFill>
                  <a:srgbClr val="F7B900"/>
                </a:solidFill>
                <a:latin typeface="Century Gothic"/>
                <a:cs typeface="Century Gothic"/>
              </a:rPr>
              <a:t>humanos </a:t>
            </a:r>
            <a:r>
              <a:rPr dirty="0" sz="2000" b="1">
                <a:solidFill>
                  <a:srgbClr val="F7B900"/>
                </a:solidFill>
                <a:latin typeface="Century Gothic"/>
                <a:cs typeface="Century Gothic"/>
              </a:rPr>
              <a:t>y</a:t>
            </a:r>
            <a:r>
              <a:rPr dirty="0" sz="2000" spc="-175" b="1">
                <a:solidFill>
                  <a:srgbClr val="F7B900"/>
                </a:solidFill>
                <a:latin typeface="Century Gothic"/>
                <a:cs typeface="Century Gothic"/>
              </a:rPr>
              <a:t> </a:t>
            </a:r>
            <a:r>
              <a:rPr dirty="0" sz="2000" b="1">
                <a:solidFill>
                  <a:srgbClr val="F7B900"/>
                </a:solidFill>
                <a:latin typeface="Century Gothic"/>
                <a:cs typeface="Century Gothic"/>
              </a:rPr>
              <a:t>tecnológicos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0512" y="658494"/>
            <a:ext cx="513651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0">
                <a:latin typeface="Arial"/>
                <a:cs typeface="Arial"/>
              </a:rPr>
              <a:t>Metodología del Curso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512" y="2487244"/>
            <a:ext cx="2157730" cy="1854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8455" indent="-326390">
              <a:lnSpc>
                <a:spcPct val="100000"/>
              </a:lnSpc>
              <a:spcBef>
                <a:spcPts val="95"/>
              </a:spcBef>
              <a:buChar char="•"/>
              <a:tabLst>
                <a:tab pos="339090" algn="l"/>
              </a:tabLst>
            </a:pPr>
            <a:r>
              <a:rPr dirty="0" sz="4000" spc="-5">
                <a:latin typeface="Arial"/>
                <a:cs typeface="Arial"/>
              </a:rPr>
              <a:t>Material</a:t>
            </a:r>
            <a:endParaRPr sz="4000">
              <a:latin typeface="Arial"/>
              <a:cs typeface="Arial"/>
            </a:endParaRPr>
          </a:p>
          <a:p>
            <a:pPr marL="338455" indent="-326390">
              <a:lnSpc>
                <a:spcPct val="100000"/>
              </a:lnSpc>
              <a:spcBef>
                <a:spcPts val="5"/>
              </a:spcBef>
              <a:buChar char="•"/>
              <a:tabLst>
                <a:tab pos="339090" algn="l"/>
              </a:tabLst>
            </a:pPr>
            <a:r>
              <a:rPr dirty="0" sz="4000" spc="-5">
                <a:latin typeface="Arial"/>
                <a:cs typeface="Arial"/>
              </a:rPr>
              <a:t>Horario</a:t>
            </a:r>
            <a:endParaRPr sz="4000">
              <a:latin typeface="Arial"/>
              <a:cs typeface="Arial"/>
            </a:endParaRPr>
          </a:p>
          <a:p>
            <a:pPr marL="338455" indent="-326390">
              <a:lnSpc>
                <a:spcPct val="100000"/>
              </a:lnSpc>
              <a:buChar char="•"/>
              <a:tabLst>
                <a:tab pos="339090" algn="l"/>
              </a:tabLst>
            </a:pPr>
            <a:r>
              <a:rPr dirty="0" sz="4000" spc="-5">
                <a:latin typeface="Arial"/>
                <a:cs typeface="Arial"/>
              </a:rPr>
              <a:t>Breaks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927080" y="1208532"/>
            <a:ext cx="291465" cy="67310"/>
          </a:xfrm>
          <a:custGeom>
            <a:avLst/>
            <a:gdLst/>
            <a:ahLst/>
            <a:cxnLst/>
            <a:rect l="l" t="t" r="r" b="b"/>
            <a:pathLst>
              <a:path w="291465" h="67309">
                <a:moveTo>
                  <a:pt x="265302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0"/>
                </a:lnTo>
                <a:lnTo>
                  <a:pt x="0" y="41275"/>
                </a:lnTo>
                <a:lnTo>
                  <a:pt x="2028" y="51304"/>
                </a:lnTo>
                <a:lnTo>
                  <a:pt x="7556" y="59499"/>
                </a:lnTo>
                <a:lnTo>
                  <a:pt x="15751" y="65027"/>
                </a:lnTo>
                <a:lnTo>
                  <a:pt x="25780" y="67055"/>
                </a:lnTo>
                <a:lnTo>
                  <a:pt x="265302" y="67055"/>
                </a:lnTo>
                <a:lnTo>
                  <a:pt x="275332" y="65027"/>
                </a:lnTo>
                <a:lnTo>
                  <a:pt x="283527" y="59499"/>
                </a:lnTo>
                <a:lnTo>
                  <a:pt x="289055" y="51304"/>
                </a:lnTo>
                <a:lnTo>
                  <a:pt x="291084" y="41275"/>
                </a:lnTo>
                <a:lnTo>
                  <a:pt x="291084" y="25780"/>
                </a:lnTo>
                <a:lnTo>
                  <a:pt x="289055" y="15751"/>
                </a:lnTo>
                <a:lnTo>
                  <a:pt x="283527" y="7556"/>
                </a:lnTo>
                <a:lnTo>
                  <a:pt x="275332" y="2028"/>
                </a:lnTo>
                <a:lnTo>
                  <a:pt x="26530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039856" y="1095755"/>
            <a:ext cx="66040" cy="292735"/>
          </a:xfrm>
          <a:custGeom>
            <a:avLst/>
            <a:gdLst/>
            <a:ahLst/>
            <a:cxnLst/>
            <a:rect l="l" t="t" r="r" b="b"/>
            <a:pathLst>
              <a:path w="66040" h="292734">
                <a:moveTo>
                  <a:pt x="40386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6"/>
                </a:lnTo>
                <a:lnTo>
                  <a:pt x="0" y="267462"/>
                </a:lnTo>
                <a:lnTo>
                  <a:pt x="1982" y="277231"/>
                </a:lnTo>
                <a:lnTo>
                  <a:pt x="7381" y="285226"/>
                </a:lnTo>
                <a:lnTo>
                  <a:pt x="15376" y="290625"/>
                </a:lnTo>
                <a:lnTo>
                  <a:pt x="25146" y="292608"/>
                </a:lnTo>
                <a:lnTo>
                  <a:pt x="40386" y="292608"/>
                </a:lnTo>
                <a:lnTo>
                  <a:pt x="50155" y="290625"/>
                </a:lnTo>
                <a:lnTo>
                  <a:pt x="58150" y="285226"/>
                </a:lnTo>
                <a:lnTo>
                  <a:pt x="63549" y="277231"/>
                </a:lnTo>
                <a:lnTo>
                  <a:pt x="65532" y="267462"/>
                </a:lnTo>
                <a:lnTo>
                  <a:pt x="65532" y="25146"/>
                </a:lnTo>
                <a:lnTo>
                  <a:pt x="63549" y="15376"/>
                </a:lnTo>
                <a:lnTo>
                  <a:pt x="58150" y="7381"/>
                </a:lnTo>
                <a:lnTo>
                  <a:pt x="50155" y="1982"/>
                </a:lnTo>
                <a:lnTo>
                  <a:pt x="40386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219688" y="5623559"/>
            <a:ext cx="178307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547604" y="5710428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2" y="0"/>
                </a:lnTo>
              </a:path>
            </a:pathLst>
          </a:custGeom>
          <a:ln w="39624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34471" y="5623559"/>
            <a:ext cx="0" cy="173990"/>
          </a:xfrm>
          <a:custGeom>
            <a:avLst/>
            <a:gdLst/>
            <a:ahLst/>
            <a:cxnLst/>
            <a:rect l="l" t="t" r="r" b="b"/>
            <a:pathLst>
              <a:path w="0" h="173989">
                <a:moveTo>
                  <a:pt x="0" y="0"/>
                </a:moveTo>
                <a:lnTo>
                  <a:pt x="0" y="173735"/>
                </a:lnTo>
              </a:path>
            </a:pathLst>
          </a:custGeom>
          <a:ln w="39624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791" y="1642872"/>
            <a:ext cx="10796270" cy="3418840"/>
          </a:xfrm>
          <a:custGeom>
            <a:avLst/>
            <a:gdLst/>
            <a:ahLst/>
            <a:cxnLst/>
            <a:rect l="l" t="t" r="r" b="b"/>
            <a:pathLst>
              <a:path w="10796270" h="3418840">
                <a:moveTo>
                  <a:pt x="0" y="3418331"/>
                </a:moveTo>
                <a:lnTo>
                  <a:pt x="10796016" y="3418331"/>
                </a:lnTo>
                <a:lnTo>
                  <a:pt x="10796016" y="0"/>
                </a:lnTo>
                <a:lnTo>
                  <a:pt x="0" y="0"/>
                </a:lnTo>
                <a:lnTo>
                  <a:pt x="0" y="3418331"/>
                </a:lnTo>
                <a:close/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839" y="216534"/>
            <a:ext cx="39096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Objetivos y Beneficios</a:t>
            </a:r>
            <a:r>
              <a:rPr dirty="0" sz="1800" spc="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Estratégicos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67944" y="2033777"/>
            <a:ext cx="41967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entury Gothic"/>
                <a:cs typeface="Century Gothic"/>
              </a:rPr>
              <a:t>Increased </a:t>
            </a:r>
            <a:r>
              <a:rPr dirty="0" sz="2000" spc="-5" b="1">
                <a:latin typeface="Century Gothic"/>
                <a:cs typeface="Century Gothic"/>
              </a:rPr>
              <a:t>Intrinsic</a:t>
            </a:r>
            <a:r>
              <a:rPr dirty="0" sz="2000" spc="-90" b="1">
                <a:latin typeface="Century Gothic"/>
                <a:cs typeface="Century Gothic"/>
              </a:rPr>
              <a:t> </a:t>
            </a:r>
            <a:r>
              <a:rPr dirty="0" sz="2000" b="1">
                <a:latin typeface="Century Gothic"/>
                <a:cs typeface="Century Gothic"/>
              </a:rPr>
              <a:t>Interoperability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1614" y="2654045"/>
            <a:ext cx="2915920" cy="2147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826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entury Gothic"/>
                <a:cs typeface="Century Gothic"/>
              </a:rPr>
              <a:t>Increased</a:t>
            </a:r>
            <a:r>
              <a:rPr dirty="0" sz="2000" spc="-40" b="1">
                <a:latin typeface="Century Gothic"/>
                <a:cs typeface="Century Gothic"/>
              </a:rPr>
              <a:t> </a:t>
            </a:r>
            <a:r>
              <a:rPr dirty="0" sz="2000" spc="-5" b="1">
                <a:latin typeface="Century Gothic"/>
                <a:cs typeface="Century Gothic"/>
              </a:rPr>
              <a:t>Federation</a:t>
            </a:r>
            <a:endParaRPr sz="2000">
              <a:latin typeface="Century Gothic"/>
              <a:cs typeface="Century Gothic"/>
            </a:endParaRPr>
          </a:p>
          <a:p>
            <a:pPr marL="12700" marR="5080" indent="8890">
              <a:lnSpc>
                <a:spcPct val="137800"/>
              </a:lnSpc>
              <a:spcBef>
                <a:spcPts val="1070"/>
              </a:spcBef>
            </a:pPr>
            <a:r>
              <a:rPr dirty="0" sz="2000" b="1">
                <a:latin typeface="Century Gothic"/>
                <a:cs typeface="Century Gothic"/>
              </a:rPr>
              <a:t>Increased </a:t>
            </a:r>
            <a:r>
              <a:rPr dirty="0" sz="2000" spc="-5" b="1">
                <a:latin typeface="Century Gothic"/>
                <a:cs typeface="Century Gothic"/>
              </a:rPr>
              <a:t>Business</a:t>
            </a:r>
            <a:r>
              <a:rPr dirty="0" sz="2000" spc="-105" b="1">
                <a:latin typeface="Century Gothic"/>
                <a:cs typeface="Century Gothic"/>
              </a:rPr>
              <a:t> </a:t>
            </a:r>
            <a:r>
              <a:rPr dirty="0" sz="2000" spc="-5" b="1">
                <a:latin typeface="Century Gothic"/>
                <a:cs typeface="Century Gothic"/>
              </a:rPr>
              <a:t>and  </a:t>
            </a:r>
            <a:r>
              <a:rPr dirty="0" sz="2000" b="1">
                <a:latin typeface="Century Gothic"/>
                <a:cs typeface="Century Gothic"/>
              </a:rPr>
              <a:t>Technology Alignment  </a:t>
            </a:r>
            <a:r>
              <a:rPr dirty="0" sz="2000" spc="-5" b="1">
                <a:latin typeface="Century Gothic"/>
                <a:cs typeface="Century Gothic"/>
              </a:rPr>
              <a:t>Increased Vendor  Diversification</a:t>
            </a:r>
            <a:r>
              <a:rPr dirty="0" sz="2000" spc="-45" b="1">
                <a:latin typeface="Century Gothic"/>
                <a:cs typeface="Century Gothic"/>
              </a:rPr>
              <a:t> </a:t>
            </a:r>
            <a:r>
              <a:rPr dirty="0" sz="2000" b="1">
                <a:latin typeface="Century Gothic"/>
                <a:cs typeface="Century Gothic"/>
              </a:rPr>
              <a:t>Options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7988" y="2445512"/>
            <a:ext cx="2669540" cy="1881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entury Gothic"/>
                <a:cs typeface="Century Gothic"/>
              </a:rPr>
              <a:t>Increased</a:t>
            </a:r>
            <a:r>
              <a:rPr dirty="0" sz="2000" spc="-35" b="1">
                <a:latin typeface="Century Gothic"/>
                <a:cs typeface="Century Gothic"/>
              </a:rPr>
              <a:t> </a:t>
            </a:r>
            <a:r>
              <a:rPr dirty="0" sz="2000" spc="-5" b="1">
                <a:latin typeface="Century Gothic"/>
                <a:cs typeface="Century Gothic"/>
              </a:rPr>
              <a:t>ROI</a:t>
            </a:r>
            <a:endParaRPr sz="2000">
              <a:latin typeface="Century Gothic"/>
              <a:cs typeface="Century Gothic"/>
            </a:endParaRPr>
          </a:p>
          <a:p>
            <a:pPr marL="12700" marR="5080">
              <a:lnSpc>
                <a:spcPct val="141600"/>
              </a:lnSpc>
              <a:spcBef>
                <a:spcPts val="1000"/>
              </a:spcBef>
            </a:pPr>
            <a:r>
              <a:rPr dirty="0" sz="2000" spc="-5" b="1">
                <a:latin typeface="Century Gothic"/>
                <a:cs typeface="Century Gothic"/>
              </a:rPr>
              <a:t>Increased  Organizational</a:t>
            </a:r>
            <a:r>
              <a:rPr dirty="0" sz="2000" spc="-40" b="1">
                <a:latin typeface="Century Gothic"/>
                <a:cs typeface="Century Gothic"/>
              </a:rPr>
              <a:t> </a:t>
            </a:r>
            <a:r>
              <a:rPr dirty="0" sz="2000" b="1">
                <a:latin typeface="Century Gothic"/>
                <a:cs typeface="Century Gothic"/>
              </a:rPr>
              <a:t>Agility</a:t>
            </a:r>
            <a:endParaRPr sz="20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010"/>
              </a:spcBef>
            </a:pPr>
            <a:r>
              <a:rPr dirty="0" sz="2000" spc="-5" b="1">
                <a:latin typeface="Century Gothic"/>
                <a:cs typeface="Century Gothic"/>
              </a:rPr>
              <a:t>Reduced </a:t>
            </a:r>
            <a:r>
              <a:rPr dirty="0" sz="2000" b="1">
                <a:latin typeface="Century Gothic"/>
                <a:cs typeface="Century Gothic"/>
              </a:rPr>
              <a:t>IT</a:t>
            </a:r>
            <a:r>
              <a:rPr dirty="0" sz="2000" spc="-40" b="1">
                <a:latin typeface="Century Gothic"/>
                <a:cs typeface="Century Gothic"/>
              </a:rPr>
              <a:t> </a:t>
            </a:r>
            <a:r>
              <a:rPr dirty="0" sz="2000" spc="-5" b="1">
                <a:latin typeface="Century Gothic"/>
                <a:cs typeface="Century Gothic"/>
              </a:rPr>
              <a:t>Burden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94453" y="5193029"/>
            <a:ext cx="24745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Objetivos</a:t>
            </a:r>
            <a:r>
              <a:rPr dirty="0" sz="1800" spc="-2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estratégicos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39990" y="1918208"/>
            <a:ext cx="25888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Beneficios</a:t>
            </a:r>
            <a:r>
              <a:rPr dirty="0" sz="1800" spc="-2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estratégicos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89469" y="2329433"/>
            <a:ext cx="3517900" cy="2047239"/>
          </a:xfrm>
          <a:custGeom>
            <a:avLst/>
            <a:gdLst/>
            <a:ahLst/>
            <a:cxnLst/>
            <a:rect l="l" t="t" r="r" b="b"/>
            <a:pathLst>
              <a:path w="3517900" h="2047239">
                <a:moveTo>
                  <a:pt x="0" y="2046732"/>
                </a:moveTo>
                <a:lnTo>
                  <a:pt x="3517391" y="2046732"/>
                </a:lnTo>
                <a:lnTo>
                  <a:pt x="3517391" y="0"/>
                </a:lnTo>
                <a:lnTo>
                  <a:pt x="0" y="0"/>
                </a:lnTo>
                <a:lnTo>
                  <a:pt x="0" y="2046732"/>
                </a:lnTo>
                <a:close/>
              </a:path>
            </a:pathLst>
          </a:custGeom>
          <a:ln w="254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30769" y="3125023"/>
            <a:ext cx="814181" cy="4555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9096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Objetivos y Beneficios</a:t>
            </a:r>
            <a:r>
              <a:rPr dirty="0" sz="1800" spc="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Estratégicos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61620" y="861186"/>
            <a:ext cx="53517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Increased Intrinsic</a:t>
            </a:r>
            <a:r>
              <a:rPr dirty="0" sz="2800" spc="-6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Interoperability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61203" y="3233927"/>
            <a:ext cx="342410" cy="234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49621" y="2351213"/>
            <a:ext cx="838200" cy="7234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559176" y="1734057"/>
            <a:ext cx="550354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 b="1">
                <a:latin typeface="Arial"/>
                <a:cs typeface="Arial"/>
              </a:rPr>
              <a:t>Estandarizar protocolos y estructuras de</a:t>
            </a:r>
            <a:r>
              <a:rPr dirty="0" sz="1900" spc="140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datos.</a:t>
            </a:r>
            <a:endParaRPr sz="19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57371" y="2583179"/>
            <a:ext cx="3912108" cy="30617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797808" y="3509771"/>
            <a:ext cx="2881884" cy="10165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88179" y="3892296"/>
            <a:ext cx="1650492" cy="6233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9096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Objetivos y Beneficios</a:t>
            </a:r>
            <a:r>
              <a:rPr dirty="0" sz="1800" spc="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Estratégicos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1620" y="861186"/>
            <a:ext cx="339280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Increased</a:t>
            </a:r>
            <a:r>
              <a:rPr dirty="0" sz="2800" spc="-60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Federation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72896" y="5076697"/>
            <a:ext cx="8915400" cy="1130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251" y="2785872"/>
            <a:ext cx="6185916" cy="2514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91996" y="1504188"/>
            <a:ext cx="5753100" cy="13091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24711" y="2699004"/>
            <a:ext cx="9944100" cy="9784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9096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Objetivos y Beneficios</a:t>
            </a:r>
            <a:r>
              <a:rPr dirty="0" sz="1800" spc="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Estratégicos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1620" y="861186"/>
            <a:ext cx="745235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Increased Business and Technology</a:t>
            </a:r>
            <a:r>
              <a:rPr dirty="0" sz="2800" spc="-40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Alignment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6347" y="1856994"/>
            <a:ext cx="1288576" cy="1257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30323" y="1353311"/>
            <a:ext cx="1130808" cy="4596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822438" y="1726514"/>
            <a:ext cx="276733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Modelamiento </a:t>
            </a:r>
            <a:r>
              <a:rPr dirty="0" sz="1800" spc="-5">
                <a:latin typeface="Arial"/>
                <a:cs typeface="Arial"/>
              </a:rPr>
              <a:t>de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Servicios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Descomponer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Clasificar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Agrupar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Componer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4934" y="3359277"/>
            <a:ext cx="12547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Trabajo  </a:t>
            </a:r>
            <a:r>
              <a:rPr dirty="0" sz="1800" spc="-5">
                <a:latin typeface="Arial"/>
                <a:cs typeface="Arial"/>
              </a:rPr>
              <a:t>co</a:t>
            </a:r>
            <a:r>
              <a:rPr dirty="0" sz="1800" spc="-15">
                <a:latin typeface="Arial"/>
                <a:cs typeface="Arial"/>
              </a:rPr>
              <a:t>l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b</a:t>
            </a:r>
            <a:r>
              <a:rPr dirty="0" sz="1800" spc="-5">
                <a:latin typeface="Arial"/>
                <a:cs typeface="Arial"/>
              </a:rPr>
              <a:t>or</a:t>
            </a:r>
            <a:r>
              <a:rPr dirty="0" sz="1800" spc="-1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tivo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21507" y="1837944"/>
            <a:ext cx="4064508" cy="1040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37816" y="2813304"/>
            <a:ext cx="5524500" cy="1676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11530" y="4562864"/>
            <a:ext cx="2000957" cy="16397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48071" y="3555110"/>
            <a:ext cx="894588" cy="567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635500" y="41037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18072" y="2568420"/>
            <a:ext cx="2005076" cy="11597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94882" y="1395983"/>
            <a:ext cx="1816100" cy="152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839" y="216534"/>
            <a:ext cx="39096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Objetivos y Beneficios</a:t>
            </a:r>
            <a:r>
              <a:rPr dirty="0" sz="1800" spc="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Estratégicos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1620" y="861186"/>
            <a:ext cx="64801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Increased Vendor Diversification</a:t>
            </a:r>
            <a:r>
              <a:rPr dirty="0" sz="2800" spc="-2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Options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99659" y="2542032"/>
            <a:ext cx="1524000" cy="4000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83907" y="2542032"/>
            <a:ext cx="1752600" cy="4000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99176" y="5663184"/>
            <a:ext cx="1397507" cy="1066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07775" y="2540021"/>
            <a:ext cx="1734045" cy="23118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39979" y="5618175"/>
            <a:ext cx="433768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" b="1">
                <a:latin typeface="Arial"/>
                <a:cs typeface="Arial"/>
              </a:rPr>
              <a:t>Bajo acoplamiento entre</a:t>
            </a:r>
            <a:r>
              <a:rPr dirty="0" sz="2100" spc="25" b="1">
                <a:latin typeface="Arial"/>
                <a:cs typeface="Arial"/>
              </a:rPr>
              <a:t> </a:t>
            </a:r>
            <a:r>
              <a:rPr dirty="0" sz="2100" spc="-5" b="1">
                <a:latin typeface="Arial"/>
                <a:cs typeface="Arial"/>
              </a:rPr>
              <a:t>sistemas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9096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Objetivos y Beneficios</a:t>
            </a:r>
            <a:r>
              <a:rPr dirty="0" sz="1800" spc="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Estratégicos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1620" y="861186"/>
            <a:ext cx="23215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Increased</a:t>
            </a:r>
            <a:r>
              <a:rPr dirty="0" sz="2800" spc="-6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ROI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87308" y="1460753"/>
            <a:ext cx="457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l</a:t>
            </a:r>
            <a:r>
              <a:rPr dirty="0" sz="1800">
                <a:latin typeface="Arial"/>
                <a:cs typeface="Arial"/>
              </a:rPr>
              <a:t>g</a:t>
            </a:r>
            <a:r>
              <a:rPr dirty="0" sz="1800" spc="-5"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3624" y="1460753"/>
            <a:ext cx="774573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02590" algn="l"/>
                <a:tab pos="1374775" algn="l"/>
                <a:tab pos="1813560" algn="l"/>
                <a:tab pos="2176145" algn="l"/>
                <a:tab pos="3366770" algn="l"/>
                <a:tab pos="4098290" algn="l"/>
                <a:tab pos="5360670" algn="l"/>
                <a:tab pos="5711190" algn="l"/>
                <a:tab pos="6380480" algn="l"/>
                <a:tab pos="7352665" algn="l"/>
              </a:tabLst>
            </a:pPr>
            <a:r>
              <a:rPr dirty="0" sz="1800" spc="-5" b="1">
                <a:latin typeface="Arial"/>
                <a:cs typeface="Arial"/>
              </a:rPr>
              <a:t>E</a:t>
            </a:r>
            <a:r>
              <a:rPr dirty="0" sz="1800" b="1">
                <a:latin typeface="Arial"/>
                <a:cs typeface="Arial"/>
              </a:rPr>
              <a:t>l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5" b="1">
                <a:latin typeface="Arial"/>
                <a:cs typeface="Arial"/>
              </a:rPr>
              <a:t>r</a:t>
            </a:r>
            <a:r>
              <a:rPr dirty="0" sz="1800" spc="-15" b="1">
                <a:latin typeface="Arial"/>
                <a:cs typeface="Arial"/>
              </a:rPr>
              <a:t>e</a:t>
            </a:r>
            <a:r>
              <a:rPr dirty="0" sz="1800" b="1">
                <a:latin typeface="Arial"/>
                <a:cs typeface="Arial"/>
              </a:rPr>
              <a:t>torno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10" b="1">
                <a:latin typeface="Arial"/>
                <a:cs typeface="Arial"/>
              </a:rPr>
              <a:t>d</a:t>
            </a:r>
            <a:r>
              <a:rPr dirty="0" sz="1800" b="1">
                <a:latin typeface="Arial"/>
                <a:cs typeface="Arial"/>
              </a:rPr>
              <a:t>e	la	</a:t>
            </a:r>
            <a:r>
              <a:rPr dirty="0" sz="1800" b="1">
                <a:latin typeface="Arial"/>
                <a:cs typeface="Arial"/>
              </a:rPr>
              <a:t>i</a:t>
            </a:r>
            <a:r>
              <a:rPr dirty="0" sz="1800" spc="15" b="1">
                <a:latin typeface="Arial"/>
                <a:cs typeface="Arial"/>
              </a:rPr>
              <a:t>n</a:t>
            </a:r>
            <a:r>
              <a:rPr dirty="0" sz="1800" spc="-35" b="1">
                <a:latin typeface="Arial"/>
                <a:cs typeface="Arial"/>
              </a:rPr>
              <a:t>v</a:t>
            </a:r>
            <a:r>
              <a:rPr dirty="0" sz="1800" spc="-5" b="1">
                <a:latin typeface="Arial"/>
                <a:cs typeface="Arial"/>
              </a:rPr>
              <a:t>e</a:t>
            </a:r>
            <a:r>
              <a:rPr dirty="0" sz="1800" spc="-15" b="1">
                <a:latin typeface="Arial"/>
                <a:cs typeface="Arial"/>
              </a:rPr>
              <a:t>r</a:t>
            </a:r>
            <a:r>
              <a:rPr dirty="0" sz="1800" b="1">
                <a:latin typeface="Arial"/>
                <a:cs typeface="Arial"/>
              </a:rPr>
              <a:t>si</a:t>
            </a:r>
            <a:r>
              <a:rPr dirty="0" sz="1800" spc="10" b="1">
                <a:latin typeface="Arial"/>
                <a:cs typeface="Arial"/>
              </a:rPr>
              <a:t>ó</a:t>
            </a:r>
            <a:r>
              <a:rPr dirty="0" sz="1800" b="1">
                <a:latin typeface="Arial"/>
                <a:cs typeface="Arial"/>
              </a:rPr>
              <a:t>n</a:t>
            </a:r>
            <a:r>
              <a:rPr dirty="0" sz="1800" b="1">
                <a:latin typeface="Arial"/>
                <a:cs typeface="Arial"/>
              </a:rPr>
              <a:t>	(ROI)	</a:t>
            </a:r>
            <a:r>
              <a:rPr dirty="0" sz="1800" spc="-5">
                <a:latin typeface="Arial"/>
                <a:cs typeface="Arial"/>
              </a:rPr>
              <a:t>re</a:t>
            </a:r>
            <a:r>
              <a:rPr dirty="0" sz="1800" spc="-15">
                <a:latin typeface="Arial"/>
                <a:cs typeface="Arial"/>
              </a:rPr>
              <a:t>p</a:t>
            </a:r>
            <a:r>
              <a:rPr dirty="0" sz="1800" spc="-15">
                <a:latin typeface="Arial"/>
                <a:cs typeface="Arial"/>
              </a:rPr>
              <a:t>r</a:t>
            </a:r>
            <a:r>
              <a:rPr dirty="0" sz="1800" spc="-5">
                <a:latin typeface="Arial"/>
                <a:cs typeface="Arial"/>
              </a:rPr>
              <a:t>es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nta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l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5">
                <a:latin typeface="Arial"/>
                <a:cs typeface="Arial"/>
              </a:rPr>
              <a:t>valor</a:t>
            </a:r>
            <a:r>
              <a:rPr dirty="0" sz="1800">
                <a:latin typeface="Arial"/>
                <a:cs typeface="Arial"/>
              </a:rPr>
              <a:t>	ta</a:t>
            </a:r>
            <a:r>
              <a:rPr dirty="0" sz="1800" spc="-10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g</a:t>
            </a:r>
            <a:r>
              <a:rPr dirty="0" sz="1800" spc="-15">
                <a:latin typeface="Arial"/>
                <a:cs typeface="Arial"/>
              </a:rPr>
              <a:t>i</a:t>
            </a:r>
            <a:r>
              <a:rPr dirty="0" sz="1800" spc="-5">
                <a:latin typeface="Arial"/>
                <a:cs typeface="Arial"/>
              </a:rPr>
              <a:t>ble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que  </a:t>
            </a:r>
            <a:r>
              <a:rPr dirty="0" sz="1800" spc="-5">
                <a:latin typeface="Arial"/>
                <a:cs typeface="Arial"/>
              </a:rPr>
              <a:t>proporciona cuando se lo compara con el </a:t>
            </a:r>
            <a:r>
              <a:rPr dirty="0" sz="1800">
                <a:latin typeface="Arial"/>
                <a:cs typeface="Arial"/>
              </a:rPr>
              <a:t>costo </a:t>
            </a:r>
            <a:r>
              <a:rPr dirty="0" sz="1800" spc="-5">
                <a:latin typeface="Arial"/>
                <a:cs typeface="Arial"/>
              </a:rPr>
              <a:t>de producirlo </a:t>
            </a:r>
            <a:r>
              <a:rPr dirty="0" sz="1800">
                <a:latin typeface="Arial"/>
                <a:cs typeface="Arial"/>
              </a:rPr>
              <a:t>y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gobernarlo.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3377" y="2276932"/>
            <a:ext cx="8257540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005" algn="l"/>
                <a:tab pos="1871980" algn="l"/>
                <a:tab pos="2980055" algn="l"/>
                <a:tab pos="3261995" algn="l"/>
                <a:tab pos="4304665" algn="l"/>
                <a:tab pos="5286375" algn="l"/>
                <a:tab pos="5618480" algn="l"/>
                <a:tab pos="6636384" algn="l"/>
                <a:tab pos="7046595" algn="l"/>
                <a:tab pos="7583170" algn="l"/>
              </a:tabLst>
            </a:pPr>
            <a:r>
              <a:rPr dirty="0" sz="1800" spc="-5">
                <a:latin typeface="Arial"/>
                <a:cs typeface="Arial"/>
              </a:rPr>
              <a:t>La	computación	orientada	</a:t>
            </a:r>
            <a:r>
              <a:rPr dirty="0" sz="1800">
                <a:latin typeface="Arial"/>
                <a:cs typeface="Arial"/>
              </a:rPr>
              <a:t>a	</a:t>
            </a:r>
            <a:r>
              <a:rPr dirty="0" sz="1800" spc="-5">
                <a:latin typeface="Arial"/>
                <a:cs typeface="Arial"/>
              </a:rPr>
              <a:t>servicios	fomenta	la	creación	</a:t>
            </a:r>
            <a:r>
              <a:rPr dirty="0" sz="1800">
                <a:latin typeface="Arial"/>
                <a:cs typeface="Arial"/>
              </a:rPr>
              <a:t>de	</a:t>
            </a:r>
            <a:r>
              <a:rPr dirty="0" sz="1800" spc="-10">
                <a:latin typeface="Arial"/>
                <a:cs typeface="Arial"/>
              </a:rPr>
              <a:t>una	</a:t>
            </a:r>
            <a:r>
              <a:rPr dirty="0" sz="1800" spc="-5" b="1">
                <a:latin typeface="Arial"/>
                <a:cs typeface="Arial"/>
              </a:rPr>
              <a:t>lógica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 b="1">
                <a:latin typeface="Arial"/>
                <a:cs typeface="Arial"/>
              </a:rPr>
              <a:t>agnóstica para </a:t>
            </a:r>
            <a:r>
              <a:rPr dirty="0" sz="1800" spc="-10" b="1">
                <a:latin typeface="Arial"/>
                <a:cs typeface="Arial"/>
              </a:rPr>
              <a:t>proveer </a:t>
            </a:r>
            <a:r>
              <a:rPr dirty="0" sz="1800" b="1">
                <a:latin typeface="Arial"/>
                <a:cs typeface="Arial"/>
              </a:rPr>
              <a:t>un alto </a:t>
            </a:r>
            <a:r>
              <a:rPr dirty="0" sz="1800" spc="-5" b="1">
                <a:latin typeface="Arial"/>
                <a:cs typeface="Arial"/>
              </a:rPr>
              <a:t>potencial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reutilización.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25666" y="4490084"/>
            <a:ext cx="376491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La </a:t>
            </a:r>
            <a:r>
              <a:rPr dirty="0" sz="1800" b="1">
                <a:latin typeface="Arial"/>
                <a:cs typeface="Arial"/>
              </a:rPr>
              <a:t>interoperabilidad </a:t>
            </a:r>
            <a:r>
              <a:rPr dirty="0" sz="1800" spc="-5" b="1">
                <a:latin typeface="Arial"/>
                <a:cs typeface="Arial"/>
              </a:rPr>
              <a:t>intrínseca  </a:t>
            </a:r>
            <a:r>
              <a:rPr dirty="0" sz="1800" spc="-5">
                <a:latin typeface="Arial"/>
                <a:cs typeface="Arial"/>
              </a:rPr>
              <a:t>reduce la necesidad de integración,  lo </a:t>
            </a:r>
            <a:r>
              <a:rPr dirty="0" sz="1800" spc="-10">
                <a:latin typeface="Arial"/>
                <a:cs typeface="Arial"/>
              </a:rPr>
              <a:t>que </a:t>
            </a:r>
            <a:r>
              <a:rPr dirty="0" sz="1800">
                <a:latin typeface="Arial"/>
                <a:cs typeface="Arial"/>
              </a:rPr>
              <a:t>fomenta </a:t>
            </a:r>
            <a:r>
              <a:rPr dirty="0" sz="1800" spc="-10">
                <a:latin typeface="Arial"/>
                <a:cs typeface="Arial"/>
              </a:rPr>
              <a:t>una </a:t>
            </a:r>
            <a:r>
              <a:rPr dirty="0" sz="1800" spc="-5">
                <a:latin typeface="Arial"/>
                <a:cs typeface="Arial"/>
              </a:rPr>
              <a:t>reutilización  eficiente que apalanca un mayor  retorno de la inversión.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1404" y="4880950"/>
            <a:ext cx="1021900" cy="43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58436" y="4098035"/>
            <a:ext cx="3121538" cy="9743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61492" y="5251165"/>
            <a:ext cx="3109871" cy="10124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46632" y="3192592"/>
            <a:ext cx="4978400" cy="71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229191" y="1444599"/>
            <a:ext cx="920800" cy="920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9096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Objetivos y Beneficios</a:t>
            </a:r>
            <a:r>
              <a:rPr dirty="0" sz="1800" spc="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Estratégicos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61620" y="861186"/>
            <a:ext cx="23215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Increased</a:t>
            </a:r>
            <a:r>
              <a:rPr dirty="0" sz="2800" spc="-65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ROI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0559" y="2599944"/>
            <a:ext cx="1658112" cy="16581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465321" y="2790571"/>
            <a:ext cx="6824980" cy="1260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700" b="1">
                <a:latin typeface="Arial"/>
                <a:cs typeface="Arial"/>
              </a:rPr>
              <a:t>Si </a:t>
            </a:r>
            <a:r>
              <a:rPr dirty="0" sz="2700" spc="-5" b="1">
                <a:latin typeface="Arial"/>
                <a:cs typeface="Arial"/>
              </a:rPr>
              <a:t>el Microservicio debido a </a:t>
            </a:r>
            <a:r>
              <a:rPr dirty="0" sz="2700" spc="-10" b="1">
                <a:latin typeface="Arial"/>
                <a:cs typeface="Arial"/>
              </a:rPr>
              <a:t>su </a:t>
            </a:r>
            <a:r>
              <a:rPr dirty="0" sz="2700" spc="-5" b="1">
                <a:latin typeface="Arial"/>
                <a:cs typeface="Arial"/>
              </a:rPr>
              <a:t>naturaleza  </a:t>
            </a:r>
            <a:r>
              <a:rPr dirty="0" sz="2700" b="1">
                <a:latin typeface="Arial"/>
                <a:cs typeface="Arial"/>
              </a:rPr>
              <a:t>no es </a:t>
            </a:r>
            <a:r>
              <a:rPr dirty="0" sz="2700" spc="-5" b="1">
                <a:latin typeface="Arial"/>
                <a:cs typeface="Arial"/>
              </a:rPr>
              <a:t>agnóstico ¿cuál </a:t>
            </a:r>
            <a:r>
              <a:rPr dirty="0" sz="2700" b="1">
                <a:latin typeface="Arial"/>
                <a:cs typeface="Arial"/>
              </a:rPr>
              <a:t>es su principal  </a:t>
            </a:r>
            <a:r>
              <a:rPr dirty="0" sz="2700" spc="-5" b="1">
                <a:latin typeface="Arial"/>
                <a:cs typeface="Arial"/>
              </a:rPr>
              <a:t>beneficio?</a:t>
            </a:r>
            <a:endParaRPr sz="27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9096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Objetivos y Beneficios</a:t>
            </a:r>
            <a:r>
              <a:rPr dirty="0" sz="1800" spc="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Estratégicos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83565" y="1447038"/>
            <a:ext cx="10650220" cy="2625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Los microservicios </a:t>
            </a:r>
            <a:r>
              <a:rPr dirty="0" sz="1800" b="1">
                <a:latin typeface="Arial"/>
                <a:cs typeface="Arial"/>
              </a:rPr>
              <a:t>no </a:t>
            </a:r>
            <a:r>
              <a:rPr dirty="0" sz="1800" spc="-5" b="1">
                <a:latin typeface="Arial"/>
                <a:cs typeface="Arial"/>
              </a:rPr>
              <a:t>proporcionan un mayor </a:t>
            </a:r>
            <a:r>
              <a:rPr dirty="0" sz="1800" b="1">
                <a:latin typeface="Arial"/>
                <a:cs typeface="Arial"/>
              </a:rPr>
              <a:t>retorno de la </a:t>
            </a:r>
            <a:r>
              <a:rPr dirty="0" sz="1800" spc="-5" b="1">
                <a:latin typeface="Arial"/>
                <a:cs typeface="Arial"/>
              </a:rPr>
              <a:t>inversión </a:t>
            </a:r>
            <a:r>
              <a:rPr dirty="0" sz="1800" spc="-5">
                <a:latin typeface="Arial"/>
                <a:cs typeface="Arial"/>
              </a:rPr>
              <a:t>por medio de </a:t>
            </a:r>
            <a:r>
              <a:rPr dirty="0" sz="1800">
                <a:latin typeface="Arial"/>
                <a:cs typeface="Arial"/>
              </a:rPr>
              <a:t>la </a:t>
            </a:r>
            <a:r>
              <a:rPr dirty="0" sz="1800" spc="-5">
                <a:latin typeface="Arial"/>
                <a:cs typeface="Arial"/>
              </a:rPr>
              <a:t>alta  reutilización, </a:t>
            </a:r>
            <a:r>
              <a:rPr dirty="0" sz="1800" spc="-5" b="1">
                <a:latin typeface="Arial"/>
                <a:cs typeface="Arial"/>
              </a:rPr>
              <a:t>lo que proveen es un potencial incremento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ingresos </a:t>
            </a:r>
            <a:r>
              <a:rPr dirty="0" sz="1800" spc="-5">
                <a:latin typeface="Arial"/>
                <a:cs typeface="Arial"/>
              </a:rPr>
              <a:t>al soportar el incremento </a:t>
            </a:r>
            <a:r>
              <a:rPr dirty="0" sz="1800" spc="-10">
                <a:latin typeface="Arial"/>
                <a:cs typeface="Arial"/>
              </a:rPr>
              <a:t>de  </a:t>
            </a:r>
            <a:r>
              <a:rPr dirty="0" sz="1800" spc="-5">
                <a:latin typeface="Arial"/>
                <a:cs typeface="Arial"/>
              </a:rPr>
              <a:t>concurrencia </a:t>
            </a:r>
            <a:r>
              <a:rPr dirty="0" sz="1800" spc="-10">
                <a:latin typeface="Arial"/>
                <a:cs typeface="Arial"/>
              </a:rPr>
              <a:t>por </a:t>
            </a:r>
            <a:r>
              <a:rPr dirty="0" sz="1800" spc="-5">
                <a:latin typeface="Arial"/>
                <a:cs typeface="Arial"/>
              </a:rPr>
              <a:t>medio de estrategias de escalamiento en los </a:t>
            </a:r>
            <a:r>
              <a:rPr dirty="0" sz="1800" spc="-10">
                <a:latin typeface="Arial"/>
                <a:cs typeface="Arial"/>
              </a:rPr>
              <a:t>periodos </a:t>
            </a:r>
            <a:r>
              <a:rPr dirty="0" sz="1800" spc="-5">
                <a:latin typeface="Arial"/>
                <a:cs typeface="Arial"/>
              </a:rPr>
              <a:t>de alta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demanda.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 marR="1741805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Entre más microservicios </a:t>
            </a:r>
            <a:r>
              <a:rPr dirty="0" sz="1800" spc="-5">
                <a:latin typeface="Arial"/>
                <a:cs typeface="Arial"/>
              </a:rPr>
              <a:t>puedan soportar el incremento de la </a:t>
            </a:r>
            <a:r>
              <a:rPr dirty="0" sz="1800">
                <a:latin typeface="Arial"/>
                <a:cs typeface="Arial"/>
              </a:rPr>
              <a:t>demanda, </a:t>
            </a:r>
            <a:r>
              <a:rPr dirty="0" sz="1800" spc="-5" b="1">
                <a:latin typeface="Arial"/>
                <a:cs typeface="Arial"/>
              </a:rPr>
              <a:t>mayor </a:t>
            </a:r>
            <a:r>
              <a:rPr dirty="0" sz="1800" spc="-10" b="1">
                <a:latin typeface="Arial"/>
                <a:cs typeface="Arial"/>
              </a:rPr>
              <a:t>es  </a:t>
            </a:r>
            <a:r>
              <a:rPr dirty="0" sz="1800" spc="-5" b="1">
                <a:latin typeface="Arial"/>
                <a:cs typeface="Arial"/>
              </a:rPr>
              <a:t>el incremento </a:t>
            </a:r>
            <a:r>
              <a:rPr dirty="0" sz="1800" spc="-5">
                <a:latin typeface="Arial"/>
                <a:cs typeface="Arial"/>
              </a:rPr>
              <a:t>del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ingreso.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Generalmente la estrategia </a:t>
            </a:r>
            <a:r>
              <a:rPr dirty="0" sz="1800">
                <a:latin typeface="Arial"/>
                <a:cs typeface="Arial"/>
              </a:rPr>
              <a:t>de </a:t>
            </a:r>
            <a:r>
              <a:rPr dirty="0" sz="1800" spc="-5">
                <a:latin typeface="Arial"/>
                <a:cs typeface="Arial"/>
              </a:rPr>
              <a:t>escalamiento de los microservicios es por </a:t>
            </a:r>
            <a:r>
              <a:rPr dirty="0" sz="1800" spc="-5" b="1">
                <a:latin typeface="Arial"/>
                <a:cs typeface="Arial"/>
              </a:rPr>
              <a:t>medio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contenedores en </a:t>
            </a:r>
            <a:r>
              <a:rPr dirty="0" sz="1800" b="1">
                <a:latin typeface="Arial"/>
                <a:cs typeface="Arial"/>
              </a:rPr>
              <a:t>la  </a:t>
            </a:r>
            <a:r>
              <a:rPr dirty="0" sz="1800" spc="-5" b="1">
                <a:latin typeface="Arial"/>
                <a:cs typeface="Arial"/>
              </a:rPr>
              <a:t>nube.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13959" y="4841481"/>
            <a:ext cx="736396" cy="6329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29220" y="4517669"/>
            <a:ext cx="734987" cy="3655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93428" y="4517669"/>
            <a:ext cx="734987" cy="3655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61324" y="4517669"/>
            <a:ext cx="734987" cy="3655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59621" y="4517669"/>
            <a:ext cx="733531" cy="3655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03960" y="4831079"/>
            <a:ext cx="769620" cy="7696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869692" y="4831079"/>
            <a:ext cx="769619" cy="7696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037588" y="4831079"/>
            <a:ext cx="769619" cy="7696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834384" y="4831079"/>
            <a:ext cx="769620" cy="7696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91767" y="5426964"/>
            <a:ext cx="769619" cy="7696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855976" y="5426964"/>
            <a:ext cx="769620" cy="7696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023872" y="5426964"/>
            <a:ext cx="769619" cy="7696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822191" y="5426964"/>
            <a:ext cx="769620" cy="7696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243149" y="4545703"/>
            <a:ext cx="990432" cy="11574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372225" y="5753811"/>
            <a:ext cx="7296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3245" algn="l"/>
              </a:tabLst>
            </a:pPr>
            <a:r>
              <a:rPr dirty="0" sz="1800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573602" y="4545703"/>
            <a:ext cx="990432" cy="11574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7703311" y="5753811"/>
            <a:ext cx="7296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3245" algn="l"/>
              </a:tabLst>
            </a:pPr>
            <a:r>
              <a:rPr dirty="0" sz="1800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905578" y="4545703"/>
            <a:ext cx="990432" cy="11574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9034398" y="5753811"/>
            <a:ext cx="7296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3245" algn="l"/>
              </a:tabLst>
            </a:pPr>
            <a:r>
              <a:rPr dirty="0" sz="1800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730511" y="2614117"/>
            <a:ext cx="668350" cy="6571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61620" y="861186"/>
            <a:ext cx="23215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Increased</a:t>
            </a:r>
            <a:r>
              <a:rPr dirty="0" sz="2800" spc="-6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ROI</a:t>
            </a:r>
            <a:endParaRPr sz="2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390969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Objetivos y Beneficios</a:t>
            </a:r>
            <a:r>
              <a:rPr dirty="0" spc="25"/>
              <a:t> </a:t>
            </a:r>
            <a:r>
              <a:rPr dirty="0" spc="-5"/>
              <a:t>Estratégicos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95452" y="3911854"/>
            <a:ext cx="96431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El </a:t>
            </a:r>
            <a:r>
              <a:rPr dirty="0" sz="1800" b="1">
                <a:latin typeface="Arial"/>
                <a:cs typeface="Arial"/>
              </a:rPr>
              <a:t>aislamiento de los </a:t>
            </a:r>
            <a:r>
              <a:rPr dirty="0" sz="1800" spc="-5" b="1">
                <a:latin typeface="Arial"/>
                <a:cs typeface="Arial"/>
              </a:rPr>
              <a:t>microservicios </a:t>
            </a:r>
            <a:r>
              <a:rPr dirty="0" sz="1800" spc="-5">
                <a:latin typeface="Arial"/>
                <a:cs typeface="Arial"/>
              </a:rPr>
              <a:t>permiten su </a:t>
            </a:r>
            <a:r>
              <a:rPr dirty="0" sz="1800" b="1">
                <a:latin typeface="Arial"/>
                <a:cs typeface="Arial"/>
              </a:rPr>
              <a:t>actualización </a:t>
            </a:r>
            <a:r>
              <a:rPr dirty="0" sz="1800" spc="-5" b="1">
                <a:latin typeface="Arial"/>
                <a:cs typeface="Arial"/>
              </a:rPr>
              <a:t>y </a:t>
            </a:r>
            <a:r>
              <a:rPr dirty="0" sz="1800" b="1">
                <a:latin typeface="Arial"/>
                <a:cs typeface="Arial"/>
              </a:rPr>
              <a:t>despliegue ágil con  </a:t>
            </a:r>
            <a:r>
              <a:rPr dirty="0" sz="1800" spc="-10" b="1">
                <a:latin typeface="Arial"/>
                <a:cs typeface="Arial"/>
              </a:rPr>
              <a:t>DevOps </a:t>
            </a:r>
            <a:r>
              <a:rPr dirty="0" sz="1800" spc="-5">
                <a:latin typeface="Arial"/>
                <a:cs typeface="Arial"/>
              </a:rPr>
              <a:t>sin impactar en gran parte toda la</a:t>
            </a:r>
            <a:r>
              <a:rPr dirty="0" sz="1800" spc="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solución.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95244" y="2281427"/>
            <a:ext cx="3619500" cy="13239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789676" y="2228088"/>
            <a:ext cx="1056640" cy="512445"/>
          </a:xfrm>
          <a:custGeom>
            <a:avLst/>
            <a:gdLst/>
            <a:ahLst/>
            <a:cxnLst/>
            <a:rect l="l" t="t" r="r" b="b"/>
            <a:pathLst>
              <a:path w="1056640" h="512444">
                <a:moveTo>
                  <a:pt x="0" y="512063"/>
                </a:moveTo>
                <a:lnTo>
                  <a:pt x="1056131" y="512063"/>
                </a:lnTo>
                <a:lnTo>
                  <a:pt x="1056131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61620" y="861186"/>
            <a:ext cx="9674225" cy="1737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Increased Organizational</a:t>
            </a:r>
            <a:r>
              <a:rPr dirty="0" sz="2800" spc="15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Agility</a:t>
            </a:r>
            <a:endParaRPr sz="2800">
              <a:latin typeface="Arial"/>
              <a:cs typeface="Arial"/>
            </a:endParaRPr>
          </a:p>
          <a:p>
            <a:pPr marL="46355" marR="5080">
              <a:lnSpc>
                <a:spcPct val="100000"/>
              </a:lnSpc>
              <a:spcBef>
                <a:spcPts val="1660"/>
              </a:spcBef>
              <a:tabLst>
                <a:tab pos="459105" algn="l"/>
                <a:tab pos="1940560" algn="l"/>
                <a:tab pos="2353945" algn="l"/>
                <a:tab pos="2830830" algn="l"/>
                <a:tab pos="3964940" algn="l"/>
                <a:tab pos="5318760" algn="l"/>
                <a:tab pos="6606540" algn="l"/>
                <a:tab pos="6931025" algn="l"/>
                <a:tab pos="7863840" algn="l"/>
                <a:tab pos="9483725" algn="l"/>
              </a:tabLst>
            </a:pPr>
            <a:r>
              <a:rPr dirty="0" sz="1800" b="1">
                <a:latin typeface="Arial"/>
                <a:cs typeface="Arial"/>
              </a:rPr>
              <a:t>La	</a:t>
            </a:r>
            <a:r>
              <a:rPr dirty="0" sz="1800" spc="-5" b="1">
                <a:latin typeface="Arial"/>
                <a:cs typeface="Arial"/>
              </a:rPr>
              <a:t>r</a:t>
            </a:r>
            <a:r>
              <a:rPr dirty="0" sz="1800" spc="-15" b="1">
                <a:latin typeface="Arial"/>
                <a:cs typeface="Arial"/>
              </a:rPr>
              <a:t>e</a:t>
            </a:r>
            <a:r>
              <a:rPr dirty="0" sz="1800" b="1">
                <a:latin typeface="Arial"/>
                <a:cs typeface="Arial"/>
              </a:rPr>
              <a:t>ut</a:t>
            </a:r>
            <a:r>
              <a:rPr dirty="0" sz="1800" spc="5" b="1">
                <a:latin typeface="Arial"/>
                <a:cs typeface="Arial"/>
              </a:rPr>
              <a:t>i</a:t>
            </a:r>
            <a:r>
              <a:rPr dirty="0" sz="1800" b="1">
                <a:latin typeface="Arial"/>
                <a:cs typeface="Arial"/>
              </a:rPr>
              <a:t>l</a:t>
            </a:r>
            <a:r>
              <a:rPr dirty="0" sz="1800" spc="5" b="1">
                <a:latin typeface="Arial"/>
                <a:cs typeface="Arial"/>
              </a:rPr>
              <a:t>i</a:t>
            </a:r>
            <a:r>
              <a:rPr dirty="0" sz="1800" spc="-5" b="1">
                <a:latin typeface="Arial"/>
                <a:cs typeface="Arial"/>
              </a:rPr>
              <a:t>za</a:t>
            </a:r>
            <a:r>
              <a:rPr dirty="0" sz="1800" spc="-15" b="1">
                <a:latin typeface="Arial"/>
                <a:cs typeface="Arial"/>
              </a:rPr>
              <a:t>c</a:t>
            </a:r>
            <a:r>
              <a:rPr dirty="0" sz="1800" b="1">
                <a:latin typeface="Arial"/>
                <a:cs typeface="Arial"/>
              </a:rPr>
              <a:t>i</a:t>
            </a:r>
            <a:r>
              <a:rPr dirty="0" sz="1800" spc="5" b="1">
                <a:latin typeface="Arial"/>
                <a:cs typeface="Arial"/>
              </a:rPr>
              <a:t>ó</a:t>
            </a:r>
            <a:r>
              <a:rPr dirty="0" sz="1800" b="1">
                <a:latin typeface="Arial"/>
                <a:cs typeface="Arial"/>
              </a:rPr>
              <a:t>n</a:t>
            </a:r>
            <a:r>
              <a:rPr dirty="0" sz="1800" b="1">
                <a:latin typeface="Arial"/>
                <a:cs typeface="Arial"/>
              </a:rPr>
              <a:t>	de	</a:t>
            </a:r>
            <a:r>
              <a:rPr dirty="0" sz="1800" b="1">
                <a:latin typeface="Arial"/>
                <a:cs typeface="Arial"/>
              </a:rPr>
              <a:t>los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25" b="1">
                <a:latin typeface="Arial"/>
                <a:cs typeface="Arial"/>
              </a:rPr>
              <a:t>s</a:t>
            </a:r>
            <a:r>
              <a:rPr dirty="0" sz="1800" spc="-5" b="1">
                <a:latin typeface="Arial"/>
                <a:cs typeface="Arial"/>
              </a:rPr>
              <a:t>e</a:t>
            </a:r>
            <a:r>
              <a:rPr dirty="0" sz="1800" spc="5" b="1">
                <a:latin typeface="Arial"/>
                <a:cs typeface="Arial"/>
              </a:rPr>
              <a:t>r</a:t>
            </a:r>
            <a:r>
              <a:rPr dirty="0" sz="1800" spc="-35" b="1">
                <a:latin typeface="Arial"/>
                <a:cs typeface="Arial"/>
              </a:rPr>
              <a:t>v</a:t>
            </a:r>
            <a:r>
              <a:rPr dirty="0" sz="1800" b="1">
                <a:latin typeface="Arial"/>
                <a:cs typeface="Arial"/>
              </a:rPr>
              <a:t>ici</a:t>
            </a:r>
            <a:r>
              <a:rPr dirty="0" sz="1800" spc="5" b="1">
                <a:latin typeface="Arial"/>
                <a:cs typeface="Arial"/>
              </a:rPr>
              <a:t>o</a:t>
            </a:r>
            <a:r>
              <a:rPr dirty="0" sz="1800" spc="-5" b="1">
                <a:latin typeface="Arial"/>
                <a:cs typeface="Arial"/>
              </a:rPr>
              <a:t>s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b="1">
                <a:latin typeface="Arial"/>
                <a:cs typeface="Arial"/>
              </a:rPr>
              <a:t>agn</a:t>
            </a:r>
            <a:r>
              <a:rPr dirty="0" sz="1800" spc="5" b="1">
                <a:latin typeface="Arial"/>
                <a:cs typeface="Arial"/>
              </a:rPr>
              <a:t>ó</a:t>
            </a:r>
            <a:r>
              <a:rPr dirty="0" sz="1800" spc="-5" b="1">
                <a:latin typeface="Arial"/>
                <a:cs typeface="Arial"/>
              </a:rPr>
              <a:t>sti</a:t>
            </a:r>
            <a:r>
              <a:rPr dirty="0" sz="1800" spc="-15" b="1">
                <a:latin typeface="Arial"/>
                <a:cs typeface="Arial"/>
              </a:rPr>
              <a:t>c</a:t>
            </a:r>
            <a:r>
              <a:rPr dirty="0" sz="1800" spc="-5" b="1">
                <a:latin typeface="Arial"/>
                <a:cs typeface="Arial"/>
              </a:rPr>
              <a:t>os	</a:t>
            </a:r>
            <a:r>
              <a:rPr dirty="0" sz="1800" spc="-5">
                <a:latin typeface="Arial"/>
                <a:cs typeface="Arial"/>
              </a:rPr>
              <a:t>pr</a:t>
            </a:r>
            <a:r>
              <a:rPr dirty="0" sz="1800" spc="-15">
                <a:latin typeface="Arial"/>
                <a:cs typeface="Arial"/>
              </a:rPr>
              <a:t>o</a:t>
            </a:r>
            <a:r>
              <a:rPr dirty="0" sz="1800" spc="-5">
                <a:latin typeface="Arial"/>
                <a:cs typeface="Arial"/>
              </a:rPr>
              <a:t>m</a:t>
            </a:r>
            <a:r>
              <a:rPr dirty="0" sz="1800">
                <a:latin typeface="Arial"/>
                <a:cs typeface="Arial"/>
              </a:rPr>
              <a:t>u</a:t>
            </a:r>
            <a:r>
              <a:rPr dirty="0" sz="1800" spc="-5">
                <a:latin typeface="Arial"/>
                <a:cs typeface="Arial"/>
              </a:rPr>
              <a:t>ev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n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l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g</a:t>
            </a:r>
            <a:r>
              <a:rPr dirty="0" sz="1800">
                <a:latin typeface="Arial"/>
                <a:cs typeface="Arial"/>
              </a:rPr>
              <a:t>i</a:t>
            </a:r>
            <a:r>
              <a:rPr dirty="0" sz="1800" spc="-5">
                <a:latin typeface="Arial"/>
                <a:cs typeface="Arial"/>
              </a:rPr>
              <a:t>l</a:t>
            </a:r>
            <a:r>
              <a:rPr dirty="0" sz="1800" spc="-15">
                <a:latin typeface="Arial"/>
                <a:cs typeface="Arial"/>
              </a:rPr>
              <a:t>i</a:t>
            </a:r>
            <a:r>
              <a:rPr dirty="0" sz="1800">
                <a:latin typeface="Arial"/>
                <a:cs typeface="Arial"/>
              </a:rPr>
              <a:t>d</a:t>
            </a:r>
            <a:r>
              <a:rPr dirty="0" sz="1800" spc="-5">
                <a:latin typeface="Arial"/>
                <a:cs typeface="Arial"/>
              </a:rPr>
              <a:t>ad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5">
                <a:latin typeface="Arial"/>
                <a:cs typeface="Arial"/>
              </a:rPr>
              <a:t>orga</a:t>
            </a:r>
            <a:r>
              <a:rPr dirty="0" sz="1800" spc="-15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i</a:t>
            </a:r>
            <a:r>
              <a:rPr dirty="0" sz="1800">
                <a:latin typeface="Arial"/>
                <a:cs typeface="Arial"/>
              </a:rPr>
              <a:t>z</a:t>
            </a:r>
            <a:r>
              <a:rPr dirty="0" sz="1800" spc="-5">
                <a:latin typeface="Arial"/>
                <a:cs typeface="Arial"/>
              </a:rPr>
              <a:t>acio</a:t>
            </a:r>
            <a:r>
              <a:rPr dirty="0" sz="1800" spc="-15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al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al  </a:t>
            </a:r>
            <a:r>
              <a:rPr dirty="0" sz="1800" spc="-5">
                <a:latin typeface="Arial"/>
                <a:cs typeface="Arial"/>
              </a:rPr>
              <a:t>componer servicios existentes para automatizar nuevas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soluciones.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algn="r" marR="1777364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Nuevo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proceso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17407" y="5122164"/>
            <a:ext cx="572345" cy="851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46220" y="5113020"/>
            <a:ext cx="573855" cy="850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60290" y="4938247"/>
            <a:ext cx="1087282" cy="10978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888991" y="5113020"/>
            <a:ext cx="573855" cy="850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855208" y="5113020"/>
            <a:ext cx="572345" cy="850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59395" y="4291584"/>
            <a:ext cx="2267711" cy="22692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00400" y="5113020"/>
            <a:ext cx="870203" cy="870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569202" y="5254904"/>
            <a:ext cx="658154" cy="5666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335907" y="6062573"/>
            <a:ext cx="18383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DevOps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Pipelines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148071" y="3555110"/>
            <a:ext cx="894588" cy="5676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35500" y="41037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918072" y="2568420"/>
            <a:ext cx="2005076" cy="11597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390969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Objetivos y Beneficios</a:t>
            </a:r>
            <a:r>
              <a:rPr dirty="0" spc="25"/>
              <a:t> </a:t>
            </a:r>
            <a:r>
              <a:rPr dirty="0" spc="-5"/>
              <a:t>Estratégicos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61620" y="861186"/>
            <a:ext cx="10619105" cy="1205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Increased Organizational</a:t>
            </a:r>
            <a:r>
              <a:rPr dirty="0" sz="2800" spc="15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Agility</a:t>
            </a:r>
            <a:endParaRPr sz="2800">
              <a:latin typeface="Arial"/>
              <a:cs typeface="Arial"/>
            </a:endParaRPr>
          </a:p>
          <a:p>
            <a:pPr marL="24765" marR="5080">
              <a:lnSpc>
                <a:spcPct val="100000"/>
              </a:lnSpc>
              <a:spcBef>
                <a:spcPts val="1620"/>
              </a:spcBef>
            </a:pPr>
            <a:r>
              <a:rPr dirty="0" sz="1800" spc="-5">
                <a:latin typeface="Arial"/>
                <a:cs typeface="Arial"/>
              </a:rPr>
              <a:t>Para la </a:t>
            </a:r>
            <a:r>
              <a:rPr dirty="0" sz="1800" b="1">
                <a:latin typeface="Arial"/>
                <a:cs typeface="Arial"/>
              </a:rPr>
              <a:t>lógica no </a:t>
            </a:r>
            <a:r>
              <a:rPr dirty="0" sz="1800" spc="-5" b="1">
                <a:latin typeface="Arial"/>
                <a:cs typeface="Arial"/>
              </a:rPr>
              <a:t>agnóstica </a:t>
            </a:r>
            <a:r>
              <a:rPr dirty="0" sz="1800" spc="-5">
                <a:latin typeface="Arial"/>
                <a:cs typeface="Arial"/>
              </a:rPr>
              <a:t>en particular </a:t>
            </a:r>
            <a:r>
              <a:rPr dirty="0" sz="1800">
                <a:latin typeface="Arial"/>
                <a:cs typeface="Arial"/>
              </a:rPr>
              <a:t>se </a:t>
            </a:r>
            <a:r>
              <a:rPr dirty="0" sz="1800" spc="-5">
                <a:latin typeface="Arial"/>
                <a:cs typeface="Arial"/>
              </a:rPr>
              <a:t>incrementa </a:t>
            </a:r>
            <a:r>
              <a:rPr dirty="0" sz="1800">
                <a:latin typeface="Arial"/>
                <a:cs typeface="Arial"/>
              </a:rPr>
              <a:t>la </a:t>
            </a:r>
            <a:r>
              <a:rPr dirty="0" sz="1800" spc="-5">
                <a:latin typeface="Arial"/>
                <a:cs typeface="Arial"/>
              </a:rPr>
              <a:t>capacidad de respuesta al cambio cuando </a:t>
            </a:r>
            <a:r>
              <a:rPr dirty="0" sz="1800" spc="-10">
                <a:latin typeface="Arial"/>
                <a:cs typeface="Arial"/>
              </a:rPr>
              <a:t>el  </a:t>
            </a:r>
            <a:r>
              <a:rPr dirty="0" sz="1800" spc="-5">
                <a:latin typeface="Arial"/>
                <a:cs typeface="Arial"/>
              </a:rPr>
              <a:t>negocio requiere adaptarse a nuevas reglas del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negocio.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9908" y="3753104"/>
            <a:ext cx="1060767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La </a:t>
            </a:r>
            <a:r>
              <a:rPr dirty="0" sz="1800" spc="-5" b="1">
                <a:latin typeface="Arial"/>
                <a:cs typeface="Arial"/>
              </a:rPr>
              <a:t>velocidad </a:t>
            </a:r>
            <a:r>
              <a:rPr dirty="0" sz="1800" spc="-5">
                <a:latin typeface="Arial"/>
                <a:cs typeface="Arial"/>
              </a:rPr>
              <a:t>con la que </a:t>
            </a:r>
            <a:r>
              <a:rPr dirty="0" sz="1800" spc="-5" b="1">
                <a:latin typeface="Arial"/>
                <a:cs typeface="Arial"/>
              </a:rPr>
              <a:t>nuevas versiones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microservicios </a:t>
            </a:r>
            <a:r>
              <a:rPr dirty="0" sz="1800" spc="-5">
                <a:latin typeface="Arial"/>
                <a:cs typeface="Arial"/>
              </a:rPr>
              <a:t>puedan ser desplegadas de </a:t>
            </a:r>
            <a:r>
              <a:rPr dirty="0" sz="1800" spc="-5" b="1">
                <a:latin typeface="Arial"/>
                <a:cs typeface="Arial"/>
              </a:rPr>
              <a:t>manera  independiente </a:t>
            </a:r>
            <a:r>
              <a:rPr dirty="0" sz="1800" spc="-5">
                <a:latin typeface="Arial"/>
                <a:cs typeface="Arial"/>
              </a:rPr>
              <a:t>de </a:t>
            </a:r>
            <a:r>
              <a:rPr dirty="0" sz="1800">
                <a:latin typeface="Arial"/>
                <a:cs typeface="Arial"/>
              </a:rPr>
              <a:t>la solución </a:t>
            </a:r>
            <a:r>
              <a:rPr dirty="0" sz="1800" spc="-5">
                <a:latin typeface="Arial"/>
                <a:cs typeface="Arial"/>
              </a:rPr>
              <a:t>de las </a:t>
            </a:r>
            <a:r>
              <a:rPr dirty="0" sz="1800">
                <a:latin typeface="Arial"/>
                <a:cs typeface="Arial"/>
              </a:rPr>
              <a:t>que </a:t>
            </a:r>
            <a:r>
              <a:rPr dirty="0" sz="1800" spc="-5">
                <a:latin typeface="Arial"/>
                <a:cs typeface="Arial"/>
              </a:rPr>
              <a:t>hacen </a:t>
            </a:r>
            <a:r>
              <a:rPr dirty="0" sz="1800">
                <a:latin typeface="Arial"/>
                <a:cs typeface="Arial"/>
              </a:rPr>
              <a:t>parte, </a:t>
            </a:r>
            <a:r>
              <a:rPr dirty="0" sz="1800" spc="-5" b="1">
                <a:latin typeface="Arial"/>
                <a:cs typeface="Arial"/>
              </a:rPr>
              <a:t>ayudará a incrementar </a:t>
            </a:r>
            <a:r>
              <a:rPr dirty="0" sz="1800" b="1">
                <a:latin typeface="Arial"/>
                <a:cs typeface="Arial"/>
              </a:rPr>
              <a:t>la agilidad  organizacional </a:t>
            </a:r>
            <a:r>
              <a:rPr dirty="0" sz="1800" spc="-5">
                <a:latin typeface="Arial"/>
                <a:cs typeface="Arial"/>
              </a:rPr>
              <a:t>en los cambios que se deben hacer en su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lógica.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77858" y="2281483"/>
            <a:ext cx="1154999" cy="1190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68441" y="2281483"/>
            <a:ext cx="1385113" cy="11993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48600" y="5314188"/>
            <a:ext cx="493817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45608" y="5058155"/>
            <a:ext cx="336762" cy="499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69551" y="5099243"/>
            <a:ext cx="936117" cy="9450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71943" y="4200144"/>
            <a:ext cx="2523744" cy="25252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14265" y="5334152"/>
            <a:ext cx="566105" cy="4873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253734" y="5334152"/>
            <a:ext cx="566105" cy="4873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001259" y="6170167"/>
            <a:ext cx="18383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DevOps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Pipelines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34330" y="5344738"/>
            <a:ext cx="1075906" cy="377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82723" y="5553455"/>
            <a:ext cx="546100" cy="253365"/>
          </a:xfrm>
          <a:custGeom>
            <a:avLst/>
            <a:gdLst/>
            <a:ahLst/>
            <a:cxnLst/>
            <a:rect l="l" t="t" r="r" b="b"/>
            <a:pathLst>
              <a:path w="546100" h="253364">
                <a:moveTo>
                  <a:pt x="0" y="252984"/>
                </a:moveTo>
                <a:lnTo>
                  <a:pt x="545592" y="252984"/>
                </a:lnTo>
                <a:lnTo>
                  <a:pt x="545592" y="0"/>
                </a:lnTo>
                <a:lnTo>
                  <a:pt x="0" y="0"/>
                </a:lnTo>
                <a:lnTo>
                  <a:pt x="0" y="252984"/>
                </a:lnTo>
                <a:close/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480566" y="5863539"/>
            <a:ext cx="16256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Cambia </a:t>
            </a:r>
            <a:r>
              <a:rPr dirty="0" sz="1100">
                <a:latin typeface="Arial"/>
                <a:cs typeface="Arial"/>
              </a:rPr>
              <a:t>parte </a:t>
            </a:r>
            <a:r>
              <a:rPr dirty="0" sz="1100" spc="-5">
                <a:latin typeface="Arial"/>
                <a:cs typeface="Arial"/>
              </a:rPr>
              <a:t>del</a:t>
            </a:r>
            <a:r>
              <a:rPr dirty="0" sz="1100" spc="-6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proceso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08123" y="6198819"/>
            <a:ext cx="5715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V1 </a:t>
            </a:r>
            <a:r>
              <a:rPr dirty="0" sz="1100">
                <a:latin typeface="Arial"/>
                <a:cs typeface="Arial"/>
              </a:rPr>
              <a:t>-&gt;</a:t>
            </a:r>
            <a:r>
              <a:rPr dirty="0" sz="1100" spc="-85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V2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42813" y="5152771"/>
            <a:ext cx="305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V1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245608" y="5570220"/>
            <a:ext cx="336762" cy="4983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742813" y="5664504"/>
            <a:ext cx="305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V2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590788" y="5308091"/>
            <a:ext cx="498348" cy="7330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7931657" y="5152771"/>
            <a:ext cx="10280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4695" algn="l"/>
              </a:tabLst>
            </a:pPr>
            <a:r>
              <a:rPr dirty="0" sz="1800" spc="-10">
                <a:latin typeface="Arial"/>
                <a:cs typeface="Arial"/>
              </a:rPr>
              <a:t>V</a:t>
            </a:r>
            <a:r>
              <a:rPr dirty="0" sz="1800" spc="-5">
                <a:latin typeface="Arial"/>
                <a:cs typeface="Arial"/>
              </a:rPr>
              <a:t>1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5">
                <a:latin typeface="Arial"/>
                <a:cs typeface="Arial"/>
              </a:rPr>
              <a:t>V2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82" y="1715643"/>
            <a:ext cx="12086817" cy="50874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437619" y="112776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6133" y="176529"/>
            <a:ext cx="5305425" cy="1854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86360">
              <a:lnSpc>
                <a:spcPct val="100000"/>
              </a:lnSpc>
              <a:spcBef>
                <a:spcPts val="100"/>
              </a:spcBef>
            </a:pPr>
            <a:r>
              <a:rPr dirty="0" sz="6000" spc="-240" b="0">
                <a:solidFill>
                  <a:srgbClr val="252525"/>
                </a:solidFill>
                <a:latin typeface="Arial"/>
                <a:cs typeface="Arial"/>
              </a:rPr>
              <a:t>Curso </a:t>
            </a:r>
            <a:r>
              <a:rPr dirty="0" sz="6000" spc="-275" b="0">
                <a:solidFill>
                  <a:srgbClr val="252525"/>
                </a:solidFill>
                <a:latin typeface="Arial"/>
                <a:cs typeface="Arial"/>
              </a:rPr>
              <a:t>Arquitecto  </a:t>
            </a:r>
            <a:r>
              <a:rPr dirty="0" sz="6000" spc="-155" b="0">
                <a:solidFill>
                  <a:srgbClr val="252525"/>
                </a:solidFill>
                <a:latin typeface="Arial"/>
                <a:cs typeface="Arial"/>
              </a:rPr>
              <a:t>de</a:t>
            </a:r>
            <a:r>
              <a:rPr dirty="0" sz="6000" spc="-630" b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6000" spc="-285" b="0">
                <a:solidFill>
                  <a:srgbClr val="252525"/>
                </a:solidFill>
                <a:latin typeface="Arial"/>
                <a:cs typeface="Arial"/>
              </a:rPr>
              <a:t>Microservicios</a:t>
            </a:r>
            <a:endParaRPr sz="6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49793" y="3153155"/>
            <a:ext cx="952500" cy="890269"/>
          </a:xfrm>
          <a:custGeom>
            <a:avLst/>
            <a:gdLst/>
            <a:ahLst/>
            <a:cxnLst/>
            <a:rect l="l" t="t" r="r" b="b"/>
            <a:pathLst>
              <a:path w="952500" h="890270">
                <a:moveTo>
                  <a:pt x="351154" y="628523"/>
                </a:moveTo>
                <a:lnTo>
                  <a:pt x="276986" y="628523"/>
                </a:lnTo>
                <a:lnTo>
                  <a:pt x="278520" y="628826"/>
                </a:lnTo>
                <a:lnTo>
                  <a:pt x="283352" y="630951"/>
                </a:lnTo>
                <a:lnTo>
                  <a:pt x="291828" y="636720"/>
                </a:lnTo>
                <a:lnTo>
                  <a:pt x="304323" y="647985"/>
                </a:lnTo>
                <a:lnTo>
                  <a:pt x="475996" y="819785"/>
                </a:lnTo>
                <a:lnTo>
                  <a:pt x="511630" y="848877"/>
                </a:lnTo>
                <a:lnTo>
                  <a:pt x="553084" y="870997"/>
                </a:lnTo>
                <a:lnTo>
                  <a:pt x="598939" y="885078"/>
                </a:lnTo>
                <a:lnTo>
                  <a:pt x="647700" y="890016"/>
                </a:lnTo>
                <a:lnTo>
                  <a:pt x="696513" y="885078"/>
                </a:lnTo>
                <a:lnTo>
                  <a:pt x="742362" y="870997"/>
                </a:lnTo>
                <a:lnTo>
                  <a:pt x="783806" y="848868"/>
                </a:lnTo>
                <a:lnTo>
                  <a:pt x="790801" y="843153"/>
                </a:lnTo>
                <a:lnTo>
                  <a:pt x="647700" y="843153"/>
                </a:lnTo>
                <a:lnTo>
                  <a:pt x="608197" y="839487"/>
                </a:lnTo>
                <a:lnTo>
                  <a:pt x="571611" y="828500"/>
                </a:lnTo>
                <a:lnTo>
                  <a:pt x="537954" y="810202"/>
                </a:lnTo>
                <a:lnTo>
                  <a:pt x="507158" y="784526"/>
                </a:lnTo>
                <a:lnTo>
                  <a:pt x="351154" y="628523"/>
                </a:lnTo>
                <a:close/>
              </a:path>
              <a:path w="952500" h="890270">
                <a:moveTo>
                  <a:pt x="452627" y="0"/>
                </a:moveTo>
                <a:lnTo>
                  <a:pt x="401296" y="2834"/>
                </a:lnTo>
                <a:lnTo>
                  <a:pt x="351268" y="11201"/>
                </a:lnTo>
                <a:lnTo>
                  <a:pt x="302885" y="24892"/>
                </a:lnTo>
                <a:lnTo>
                  <a:pt x="256485" y="43702"/>
                </a:lnTo>
                <a:lnTo>
                  <a:pt x="212409" y="67424"/>
                </a:lnTo>
                <a:lnTo>
                  <a:pt x="170996" y="95852"/>
                </a:lnTo>
                <a:lnTo>
                  <a:pt x="132587" y="128778"/>
                </a:lnTo>
                <a:lnTo>
                  <a:pt x="100986" y="164044"/>
                </a:lnTo>
                <a:lnTo>
                  <a:pt x="73491" y="202287"/>
                </a:lnTo>
                <a:lnTo>
                  <a:pt x="50196" y="243185"/>
                </a:lnTo>
                <a:lnTo>
                  <a:pt x="31194" y="286416"/>
                </a:lnTo>
                <a:lnTo>
                  <a:pt x="16580" y="331660"/>
                </a:lnTo>
                <a:lnTo>
                  <a:pt x="6447" y="378594"/>
                </a:lnTo>
                <a:lnTo>
                  <a:pt x="889" y="426898"/>
                </a:lnTo>
                <a:lnTo>
                  <a:pt x="0" y="476250"/>
                </a:lnTo>
                <a:lnTo>
                  <a:pt x="3784" y="524301"/>
                </a:lnTo>
                <a:lnTo>
                  <a:pt x="12156" y="571628"/>
                </a:lnTo>
                <a:lnTo>
                  <a:pt x="24927" y="617863"/>
                </a:lnTo>
                <a:lnTo>
                  <a:pt x="41909" y="662638"/>
                </a:lnTo>
                <a:lnTo>
                  <a:pt x="62987" y="705700"/>
                </a:lnTo>
                <a:lnTo>
                  <a:pt x="87760" y="746337"/>
                </a:lnTo>
                <a:lnTo>
                  <a:pt x="116326" y="784606"/>
                </a:lnTo>
                <a:lnTo>
                  <a:pt x="148208" y="819785"/>
                </a:lnTo>
                <a:lnTo>
                  <a:pt x="180419" y="842692"/>
                </a:lnTo>
                <a:lnTo>
                  <a:pt x="218439" y="851027"/>
                </a:lnTo>
                <a:lnTo>
                  <a:pt x="238229" y="848868"/>
                </a:lnTo>
                <a:lnTo>
                  <a:pt x="273339" y="832864"/>
                </a:lnTo>
                <a:lnTo>
                  <a:pt x="300367" y="802227"/>
                </a:lnTo>
                <a:lnTo>
                  <a:pt x="218455" y="802227"/>
                </a:lnTo>
                <a:lnTo>
                  <a:pt x="198209" y="797821"/>
                </a:lnTo>
                <a:lnTo>
                  <a:pt x="146513" y="748859"/>
                </a:lnTo>
                <a:lnTo>
                  <a:pt x="118005" y="709019"/>
                </a:lnTo>
                <a:lnTo>
                  <a:pt x="94065" y="665770"/>
                </a:lnTo>
                <a:lnTo>
                  <a:pt x="74831" y="619793"/>
                </a:lnTo>
                <a:lnTo>
                  <a:pt x="60439" y="571769"/>
                </a:lnTo>
                <a:lnTo>
                  <a:pt x="51028" y="522382"/>
                </a:lnTo>
                <a:lnTo>
                  <a:pt x="46735" y="472313"/>
                </a:lnTo>
                <a:lnTo>
                  <a:pt x="47930" y="422461"/>
                </a:lnTo>
                <a:lnTo>
                  <a:pt x="54643" y="373636"/>
                </a:lnTo>
                <a:lnTo>
                  <a:pt x="66670" y="326382"/>
                </a:lnTo>
                <a:lnTo>
                  <a:pt x="83806" y="281242"/>
                </a:lnTo>
                <a:lnTo>
                  <a:pt x="105848" y="238762"/>
                </a:lnTo>
                <a:lnTo>
                  <a:pt x="132590" y="199485"/>
                </a:lnTo>
                <a:lnTo>
                  <a:pt x="163829" y="163957"/>
                </a:lnTo>
                <a:lnTo>
                  <a:pt x="204757" y="128163"/>
                </a:lnTo>
                <a:lnTo>
                  <a:pt x="249145" y="98885"/>
                </a:lnTo>
                <a:lnTo>
                  <a:pt x="296560" y="76120"/>
                </a:lnTo>
                <a:lnTo>
                  <a:pt x="346568" y="59864"/>
                </a:lnTo>
                <a:lnTo>
                  <a:pt x="398735" y="50112"/>
                </a:lnTo>
                <a:lnTo>
                  <a:pt x="452627" y="46863"/>
                </a:lnTo>
                <a:lnTo>
                  <a:pt x="662423" y="46863"/>
                </a:lnTo>
                <a:lnTo>
                  <a:pt x="641397" y="37099"/>
                </a:lnTo>
                <a:lnTo>
                  <a:pt x="595648" y="21009"/>
                </a:lnTo>
                <a:lnTo>
                  <a:pt x="548661" y="9399"/>
                </a:lnTo>
                <a:lnTo>
                  <a:pt x="500851" y="2365"/>
                </a:lnTo>
                <a:lnTo>
                  <a:pt x="452627" y="0"/>
                </a:lnTo>
                <a:close/>
              </a:path>
              <a:path w="952500" h="890270">
                <a:moveTo>
                  <a:pt x="662423" y="46863"/>
                </a:moveTo>
                <a:lnTo>
                  <a:pt x="452627" y="46863"/>
                </a:lnTo>
                <a:lnTo>
                  <a:pt x="502719" y="49709"/>
                </a:lnTo>
                <a:lnTo>
                  <a:pt x="552262" y="58156"/>
                </a:lnTo>
                <a:lnTo>
                  <a:pt x="600708" y="72065"/>
                </a:lnTo>
                <a:lnTo>
                  <a:pt x="647507" y="91300"/>
                </a:lnTo>
                <a:lnTo>
                  <a:pt x="692111" y="115722"/>
                </a:lnTo>
                <a:lnTo>
                  <a:pt x="733972" y="145194"/>
                </a:lnTo>
                <a:lnTo>
                  <a:pt x="772540" y="179578"/>
                </a:lnTo>
                <a:lnTo>
                  <a:pt x="804695" y="215209"/>
                </a:lnTo>
                <a:lnTo>
                  <a:pt x="832466" y="253168"/>
                </a:lnTo>
                <a:lnTo>
                  <a:pt x="855839" y="293073"/>
                </a:lnTo>
                <a:lnTo>
                  <a:pt x="874802" y="334541"/>
                </a:lnTo>
                <a:lnTo>
                  <a:pt x="889338" y="377190"/>
                </a:lnTo>
                <a:lnTo>
                  <a:pt x="899435" y="420638"/>
                </a:lnTo>
                <a:lnTo>
                  <a:pt x="905077" y="464503"/>
                </a:lnTo>
                <a:lnTo>
                  <a:pt x="906252" y="508404"/>
                </a:lnTo>
                <a:lnTo>
                  <a:pt x="902943" y="551958"/>
                </a:lnTo>
                <a:lnTo>
                  <a:pt x="895138" y="594783"/>
                </a:lnTo>
                <a:lnTo>
                  <a:pt x="882822" y="636497"/>
                </a:lnTo>
                <a:lnTo>
                  <a:pt x="865980" y="676718"/>
                </a:lnTo>
                <a:lnTo>
                  <a:pt x="844599" y="715065"/>
                </a:lnTo>
                <a:lnTo>
                  <a:pt x="818664" y="751155"/>
                </a:lnTo>
                <a:lnTo>
                  <a:pt x="788161" y="784606"/>
                </a:lnTo>
                <a:lnTo>
                  <a:pt x="757445" y="810202"/>
                </a:lnTo>
                <a:lnTo>
                  <a:pt x="723788" y="828500"/>
                </a:lnTo>
                <a:lnTo>
                  <a:pt x="687202" y="839487"/>
                </a:lnTo>
                <a:lnTo>
                  <a:pt x="647700" y="843153"/>
                </a:lnTo>
                <a:lnTo>
                  <a:pt x="790801" y="843153"/>
                </a:lnTo>
                <a:lnTo>
                  <a:pt x="851551" y="784059"/>
                </a:lnTo>
                <a:lnTo>
                  <a:pt x="879229" y="745920"/>
                </a:lnTo>
                <a:lnTo>
                  <a:pt x="902451" y="705700"/>
                </a:lnTo>
                <a:lnTo>
                  <a:pt x="921226" y="663731"/>
                </a:lnTo>
                <a:lnTo>
                  <a:pt x="935566" y="620345"/>
                </a:lnTo>
                <a:lnTo>
                  <a:pt x="945482" y="575872"/>
                </a:lnTo>
                <a:lnTo>
                  <a:pt x="950985" y="530646"/>
                </a:lnTo>
                <a:lnTo>
                  <a:pt x="952087" y="484997"/>
                </a:lnTo>
                <a:lnTo>
                  <a:pt x="948798" y="439257"/>
                </a:lnTo>
                <a:lnTo>
                  <a:pt x="941130" y="393758"/>
                </a:lnTo>
                <a:lnTo>
                  <a:pt x="929094" y="348831"/>
                </a:lnTo>
                <a:lnTo>
                  <a:pt x="912701" y="304809"/>
                </a:lnTo>
                <a:lnTo>
                  <a:pt x="891962" y="262023"/>
                </a:lnTo>
                <a:lnTo>
                  <a:pt x="866889" y="220805"/>
                </a:lnTo>
                <a:lnTo>
                  <a:pt x="837492" y="181486"/>
                </a:lnTo>
                <a:lnTo>
                  <a:pt x="803782" y="144399"/>
                </a:lnTo>
                <a:lnTo>
                  <a:pt x="767103" y="111321"/>
                </a:lnTo>
                <a:lnTo>
                  <a:pt x="727537" y="82349"/>
                </a:lnTo>
                <a:lnTo>
                  <a:pt x="685498" y="57577"/>
                </a:lnTo>
                <a:lnTo>
                  <a:pt x="662423" y="46863"/>
                </a:lnTo>
                <a:close/>
              </a:path>
              <a:path w="952500" h="890270">
                <a:moveTo>
                  <a:pt x="276986" y="581660"/>
                </a:moveTo>
                <a:lnTo>
                  <a:pt x="241934" y="597281"/>
                </a:lnTo>
                <a:lnTo>
                  <a:pt x="224789" y="646525"/>
                </a:lnTo>
                <a:lnTo>
                  <a:pt x="233648" y="677933"/>
                </a:lnTo>
                <a:lnTo>
                  <a:pt x="257597" y="710503"/>
                </a:lnTo>
                <a:lnTo>
                  <a:pt x="268485" y="727527"/>
                </a:lnTo>
                <a:lnTo>
                  <a:pt x="272129" y="747522"/>
                </a:lnTo>
                <a:lnTo>
                  <a:pt x="268485" y="767516"/>
                </a:lnTo>
                <a:lnTo>
                  <a:pt x="257555" y="784606"/>
                </a:lnTo>
                <a:lnTo>
                  <a:pt x="238726" y="797821"/>
                </a:lnTo>
                <a:lnTo>
                  <a:pt x="218455" y="802227"/>
                </a:lnTo>
                <a:lnTo>
                  <a:pt x="300367" y="802227"/>
                </a:lnTo>
                <a:lnTo>
                  <a:pt x="310673" y="786755"/>
                </a:lnTo>
                <a:lnTo>
                  <a:pt x="318007" y="748998"/>
                </a:lnTo>
                <a:lnTo>
                  <a:pt x="310673" y="710503"/>
                </a:lnTo>
                <a:lnTo>
                  <a:pt x="288671" y="675259"/>
                </a:lnTo>
                <a:lnTo>
                  <a:pt x="277496" y="660907"/>
                </a:lnTo>
                <a:lnTo>
                  <a:pt x="272141" y="647954"/>
                </a:lnTo>
                <a:lnTo>
                  <a:pt x="271150" y="637968"/>
                </a:lnTo>
                <a:lnTo>
                  <a:pt x="273050" y="632333"/>
                </a:lnTo>
                <a:lnTo>
                  <a:pt x="276986" y="628523"/>
                </a:lnTo>
                <a:lnTo>
                  <a:pt x="351154" y="628523"/>
                </a:lnTo>
                <a:lnTo>
                  <a:pt x="335533" y="612902"/>
                </a:lnTo>
                <a:lnTo>
                  <a:pt x="319277" y="599769"/>
                </a:lnTo>
                <a:lnTo>
                  <a:pt x="304831" y="589946"/>
                </a:lnTo>
                <a:lnTo>
                  <a:pt x="291099" y="583791"/>
                </a:lnTo>
                <a:lnTo>
                  <a:pt x="276986" y="5816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07323" y="3348228"/>
            <a:ext cx="172211" cy="172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32324" y="3560064"/>
            <a:ext cx="137096" cy="140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92083" y="3723132"/>
            <a:ext cx="202692" cy="2042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61959" y="3305555"/>
            <a:ext cx="170688" cy="170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47076" y="1975104"/>
            <a:ext cx="292735" cy="67310"/>
          </a:xfrm>
          <a:custGeom>
            <a:avLst/>
            <a:gdLst/>
            <a:ahLst/>
            <a:cxnLst/>
            <a:rect l="l" t="t" r="r" b="b"/>
            <a:pathLst>
              <a:path w="292734" h="67310">
                <a:moveTo>
                  <a:pt x="266826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41275"/>
                </a:lnTo>
                <a:lnTo>
                  <a:pt x="2028" y="51304"/>
                </a:lnTo>
                <a:lnTo>
                  <a:pt x="7556" y="59499"/>
                </a:lnTo>
                <a:lnTo>
                  <a:pt x="15751" y="65027"/>
                </a:lnTo>
                <a:lnTo>
                  <a:pt x="25780" y="67056"/>
                </a:lnTo>
                <a:lnTo>
                  <a:pt x="266826" y="67056"/>
                </a:lnTo>
                <a:lnTo>
                  <a:pt x="276856" y="65027"/>
                </a:lnTo>
                <a:lnTo>
                  <a:pt x="285051" y="59499"/>
                </a:lnTo>
                <a:lnTo>
                  <a:pt x="290579" y="51304"/>
                </a:lnTo>
                <a:lnTo>
                  <a:pt x="292607" y="41275"/>
                </a:lnTo>
                <a:lnTo>
                  <a:pt x="292607" y="25781"/>
                </a:lnTo>
                <a:lnTo>
                  <a:pt x="290579" y="15751"/>
                </a:lnTo>
                <a:lnTo>
                  <a:pt x="285051" y="7556"/>
                </a:lnTo>
                <a:lnTo>
                  <a:pt x="276856" y="2028"/>
                </a:lnTo>
                <a:lnTo>
                  <a:pt x="266826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959852" y="1862327"/>
            <a:ext cx="67310" cy="292735"/>
          </a:xfrm>
          <a:custGeom>
            <a:avLst/>
            <a:gdLst/>
            <a:ahLst/>
            <a:cxnLst/>
            <a:rect l="l" t="t" r="r" b="b"/>
            <a:pathLst>
              <a:path w="67309" h="292735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6826"/>
                </a:lnTo>
                <a:lnTo>
                  <a:pt x="2028" y="276856"/>
                </a:lnTo>
                <a:lnTo>
                  <a:pt x="7556" y="285051"/>
                </a:lnTo>
                <a:lnTo>
                  <a:pt x="15751" y="290579"/>
                </a:lnTo>
                <a:lnTo>
                  <a:pt x="25780" y="292608"/>
                </a:lnTo>
                <a:lnTo>
                  <a:pt x="41275" y="292608"/>
                </a:lnTo>
                <a:lnTo>
                  <a:pt x="51304" y="290579"/>
                </a:lnTo>
                <a:lnTo>
                  <a:pt x="59499" y="285051"/>
                </a:lnTo>
                <a:lnTo>
                  <a:pt x="65027" y="276856"/>
                </a:lnTo>
                <a:lnTo>
                  <a:pt x="67055" y="266826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84492" y="2625851"/>
            <a:ext cx="178307" cy="1783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548116" y="270814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5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75" y="291226"/>
                </a:lnTo>
                <a:lnTo>
                  <a:pt x="81216" y="263556"/>
                </a:lnTo>
                <a:lnTo>
                  <a:pt x="53387" y="222504"/>
                </a:lnTo>
                <a:lnTo>
                  <a:pt x="43179" y="172212"/>
                </a:lnTo>
                <a:lnTo>
                  <a:pt x="53387" y="121920"/>
                </a:lnTo>
                <a:lnTo>
                  <a:pt x="81216" y="80867"/>
                </a:lnTo>
                <a:lnTo>
                  <a:pt x="12247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5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08647" y="4533900"/>
            <a:ext cx="173990" cy="0"/>
          </a:xfrm>
          <a:custGeom>
            <a:avLst/>
            <a:gdLst/>
            <a:ahLst/>
            <a:cxnLst/>
            <a:rect l="l" t="t" r="r" b="b"/>
            <a:pathLst>
              <a:path w="173990" h="0">
                <a:moveTo>
                  <a:pt x="0" y="0"/>
                </a:moveTo>
                <a:lnTo>
                  <a:pt x="173735" y="0"/>
                </a:lnTo>
              </a:path>
            </a:pathLst>
          </a:custGeom>
          <a:ln w="39624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95516" y="4447032"/>
            <a:ext cx="0" cy="173990"/>
          </a:xfrm>
          <a:custGeom>
            <a:avLst/>
            <a:gdLst/>
            <a:ahLst/>
            <a:cxnLst/>
            <a:rect l="l" t="t" r="r" b="b"/>
            <a:pathLst>
              <a:path w="0" h="173989">
                <a:moveTo>
                  <a:pt x="0" y="0"/>
                </a:moveTo>
                <a:lnTo>
                  <a:pt x="0" y="173736"/>
                </a:lnTo>
              </a:path>
            </a:pathLst>
          </a:custGeom>
          <a:ln w="39624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92568" y="389686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70" h="471170">
                <a:moveTo>
                  <a:pt x="235457" y="0"/>
                </a:moveTo>
                <a:lnTo>
                  <a:pt x="188002" y="4783"/>
                </a:lnTo>
                <a:lnTo>
                  <a:pt x="143803" y="18502"/>
                </a:lnTo>
                <a:lnTo>
                  <a:pt x="103807" y="40210"/>
                </a:lnTo>
                <a:lnTo>
                  <a:pt x="68961" y="68960"/>
                </a:lnTo>
                <a:lnTo>
                  <a:pt x="40210" y="103807"/>
                </a:lnTo>
                <a:lnTo>
                  <a:pt x="18502" y="143803"/>
                </a:lnTo>
                <a:lnTo>
                  <a:pt x="4783" y="188002"/>
                </a:lnTo>
                <a:lnTo>
                  <a:pt x="0" y="235457"/>
                </a:lnTo>
                <a:lnTo>
                  <a:pt x="4783" y="282913"/>
                </a:lnTo>
                <a:lnTo>
                  <a:pt x="18502" y="327112"/>
                </a:lnTo>
                <a:lnTo>
                  <a:pt x="40210" y="367108"/>
                </a:lnTo>
                <a:lnTo>
                  <a:pt x="68961" y="401954"/>
                </a:lnTo>
                <a:lnTo>
                  <a:pt x="103807" y="430705"/>
                </a:lnTo>
                <a:lnTo>
                  <a:pt x="143803" y="452413"/>
                </a:lnTo>
                <a:lnTo>
                  <a:pt x="188002" y="466132"/>
                </a:lnTo>
                <a:lnTo>
                  <a:pt x="235457" y="470915"/>
                </a:lnTo>
                <a:lnTo>
                  <a:pt x="282913" y="466132"/>
                </a:lnTo>
                <a:lnTo>
                  <a:pt x="327112" y="452413"/>
                </a:lnTo>
                <a:lnTo>
                  <a:pt x="367108" y="430705"/>
                </a:lnTo>
                <a:lnTo>
                  <a:pt x="389794" y="411987"/>
                </a:lnTo>
                <a:lnTo>
                  <a:pt x="235457" y="411987"/>
                </a:lnTo>
                <a:lnTo>
                  <a:pt x="188505" y="405685"/>
                </a:lnTo>
                <a:lnTo>
                  <a:pt x="146308" y="387895"/>
                </a:lnTo>
                <a:lnTo>
                  <a:pt x="110553" y="360298"/>
                </a:lnTo>
                <a:lnTo>
                  <a:pt x="82926" y="324574"/>
                </a:lnTo>
                <a:lnTo>
                  <a:pt x="65113" y="282400"/>
                </a:lnTo>
                <a:lnTo>
                  <a:pt x="58800" y="235457"/>
                </a:lnTo>
                <a:lnTo>
                  <a:pt x="65113" y="188505"/>
                </a:lnTo>
                <a:lnTo>
                  <a:pt x="82926" y="146308"/>
                </a:lnTo>
                <a:lnTo>
                  <a:pt x="110553" y="110553"/>
                </a:lnTo>
                <a:lnTo>
                  <a:pt x="146308" y="82926"/>
                </a:lnTo>
                <a:lnTo>
                  <a:pt x="188505" y="65113"/>
                </a:lnTo>
                <a:lnTo>
                  <a:pt x="235457" y="58800"/>
                </a:lnTo>
                <a:lnTo>
                  <a:pt x="389640" y="58800"/>
                </a:lnTo>
                <a:lnTo>
                  <a:pt x="367108" y="40210"/>
                </a:lnTo>
                <a:lnTo>
                  <a:pt x="327112" y="18502"/>
                </a:lnTo>
                <a:lnTo>
                  <a:pt x="282913" y="4783"/>
                </a:lnTo>
                <a:lnTo>
                  <a:pt x="235457" y="0"/>
                </a:lnTo>
                <a:close/>
              </a:path>
              <a:path w="471170" h="471170">
                <a:moveTo>
                  <a:pt x="389640" y="58800"/>
                </a:moveTo>
                <a:lnTo>
                  <a:pt x="235457" y="58800"/>
                </a:lnTo>
                <a:lnTo>
                  <a:pt x="282400" y="65113"/>
                </a:lnTo>
                <a:lnTo>
                  <a:pt x="324574" y="82926"/>
                </a:lnTo>
                <a:lnTo>
                  <a:pt x="360298" y="110553"/>
                </a:lnTo>
                <a:lnTo>
                  <a:pt x="387895" y="146308"/>
                </a:lnTo>
                <a:lnTo>
                  <a:pt x="405685" y="188505"/>
                </a:lnTo>
                <a:lnTo>
                  <a:pt x="411987" y="235457"/>
                </a:lnTo>
                <a:lnTo>
                  <a:pt x="405685" y="282400"/>
                </a:lnTo>
                <a:lnTo>
                  <a:pt x="387895" y="324574"/>
                </a:lnTo>
                <a:lnTo>
                  <a:pt x="360298" y="360298"/>
                </a:lnTo>
                <a:lnTo>
                  <a:pt x="324574" y="387895"/>
                </a:lnTo>
                <a:lnTo>
                  <a:pt x="282400" y="405685"/>
                </a:lnTo>
                <a:lnTo>
                  <a:pt x="235457" y="411987"/>
                </a:lnTo>
                <a:lnTo>
                  <a:pt x="389794" y="411987"/>
                </a:lnTo>
                <a:lnTo>
                  <a:pt x="430705" y="367108"/>
                </a:lnTo>
                <a:lnTo>
                  <a:pt x="452413" y="327112"/>
                </a:lnTo>
                <a:lnTo>
                  <a:pt x="466132" y="282913"/>
                </a:lnTo>
                <a:lnTo>
                  <a:pt x="470915" y="235457"/>
                </a:lnTo>
                <a:lnTo>
                  <a:pt x="466132" y="188002"/>
                </a:lnTo>
                <a:lnTo>
                  <a:pt x="452413" y="143803"/>
                </a:lnTo>
                <a:lnTo>
                  <a:pt x="430705" y="103807"/>
                </a:lnTo>
                <a:lnTo>
                  <a:pt x="401954" y="68960"/>
                </a:lnTo>
                <a:lnTo>
                  <a:pt x="389640" y="5880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078468" y="4943855"/>
            <a:ext cx="325120" cy="74930"/>
          </a:xfrm>
          <a:custGeom>
            <a:avLst/>
            <a:gdLst/>
            <a:ahLst/>
            <a:cxnLst/>
            <a:rect l="l" t="t" r="r" b="b"/>
            <a:pathLst>
              <a:path w="325120" h="74929">
                <a:moveTo>
                  <a:pt x="298703" y="0"/>
                </a:moveTo>
                <a:lnTo>
                  <a:pt x="25907" y="0"/>
                </a:lnTo>
                <a:lnTo>
                  <a:pt x="15805" y="2030"/>
                </a:lnTo>
                <a:lnTo>
                  <a:pt x="7572" y="7572"/>
                </a:lnTo>
                <a:lnTo>
                  <a:pt x="2030" y="15805"/>
                </a:lnTo>
                <a:lnTo>
                  <a:pt x="0" y="25908"/>
                </a:lnTo>
                <a:lnTo>
                  <a:pt x="0" y="48768"/>
                </a:lnTo>
                <a:lnTo>
                  <a:pt x="2030" y="58870"/>
                </a:lnTo>
                <a:lnTo>
                  <a:pt x="7572" y="67103"/>
                </a:lnTo>
                <a:lnTo>
                  <a:pt x="15805" y="72645"/>
                </a:lnTo>
                <a:lnTo>
                  <a:pt x="25907" y="74676"/>
                </a:lnTo>
                <a:lnTo>
                  <a:pt x="298703" y="74676"/>
                </a:lnTo>
                <a:lnTo>
                  <a:pt x="308806" y="72645"/>
                </a:lnTo>
                <a:lnTo>
                  <a:pt x="317039" y="67103"/>
                </a:lnTo>
                <a:lnTo>
                  <a:pt x="322581" y="58870"/>
                </a:lnTo>
                <a:lnTo>
                  <a:pt x="324611" y="48768"/>
                </a:lnTo>
                <a:lnTo>
                  <a:pt x="324611" y="25908"/>
                </a:lnTo>
                <a:lnTo>
                  <a:pt x="322581" y="15805"/>
                </a:lnTo>
                <a:lnTo>
                  <a:pt x="317039" y="7572"/>
                </a:lnTo>
                <a:lnTo>
                  <a:pt x="308806" y="2030"/>
                </a:lnTo>
                <a:lnTo>
                  <a:pt x="298703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203435" y="4818888"/>
            <a:ext cx="74930" cy="325120"/>
          </a:xfrm>
          <a:custGeom>
            <a:avLst/>
            <a:gdLst/>
            <a:ahLst/>
            <a:cxnLst/>
            <a:rect l="l" t="t" r="r" b="b"/>
            <a:pathLst>
              <a:path w="74929" h="325120">
                <a:moveTo>
                  <a:pt x="48768" y="0"/>
                </a:moveTo>
                <a:lnTo>
                  <a:pt x="25908" y="0"/>
                </a:lnTo>
                <a:lnTo>
                  <a:pt x="15805" y="2030"/>
                </a:lnTo>
                <a:lnTo>
                  <a:pt x="7572" y="7572"/>
                </a:lnTo>
                <a:lnTo>
                  <a:pt x="2030" y="15805"/>
                </a:lnTo>
                <a:lnTo>
                  <a:pt x="0" y="25907"/>
                </a:lnTo>
                <a:lnTo>
                  <a:pt x="0" y="298704"/>
                </a:lnTo>
                <a:lnTo>
                  <a:pt x="2030" y="308806"/>
                </a:lnTo>
                <a:lnTo>
                  <a:pt x="7572" y="317039"/>
                </a:lnTo>
                <a:lnTo>
                  <a:pt x="15805" y="322581"/>
                </a:lnTo>
                <a:lnTo>
                  <a:pt x="25908" y="324612"/>
                </a:lnTo>
                <a:lnTo>
                  <a:pt x="48768" y="324612"/>
                </a:lnTo>
                <a:lnTo>
                  <a:pt x="58870" y="322581"/>
                </a:lnTo>
                <a:lnTo>
                  <a:pt x="67103" y="317039"/>
                </a:lnTo>
                <a:lnTo>
                  <a:pt x="72645" y="308806"/>
                </a:lnTo>
                <a:lnTo>
                  <a:pt x="74675" y="298704"/>
                </a:lnTo>
                <a:lnTo>
                  <a:pt x="74675" y="25907"/>
                </a:lnTo>
                <a:lnTo>
                  <a:pt x="72645" y="15805"/>
                </a:lnTo>
                <a:lnTo>
                  <a:pt x="67103" y="7572"/>
                </a:lnTo>
                <a:lnTo>
                  <a:pt x="58870" y="2030"/>
                </a:lnTo>
                <a:lnTo>
                  <a:pt x="48768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506968" y="487680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40">
                <a:moveTo>
                  <a:pt x="267461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6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2"/>
                </a:lnTo>
                <a:lnTo>
                  <a:pt x="267461" y="65532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7" y="40386"/>
                </a:lnTo>
                <a:lnTo>
                  <a:pt x="292607" y="25146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1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619743" y="373379"/>
            <a:ext cx="67310" cy="292735"/>
          </a:xfrm>
          <a:custGeom>
            <a:avLst/>
            <a:gdLst/>
            <a:ahLst/>
            <a:cxnLst/>
            <a:rect l="l" t="t" r="r" b="b"/>
            <a:pathLst>
              <a:path w="67309" h="29273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6827"/>
                </a:lnTo>
                <a:lnTo>
                  <a:pt x="2028" y="276856"/>
                </a:lnTo>
                <a:lnTo>
                  <a:pt x="7556" y="285051"/>
                </a:lnTo>
                <a:lnTo>
                  <a:pt x="15751" y="290579"/>
                </a:lnTo>
                <a:lnTo>
                  <a:pt x="25780" y="292608"/>
                </a:lnTo>
                <a:lnTo>
                  <a:pt x="41275" y="292608"/>
                </a:lnTo>
                <a:lnTo>
                  <a:pt x="51304" y="290579"/>
                </a:lnTo>
                <a:lnTo>
                  <a:pt x="59499" y="285051"/>
                </a:lnTo>
                <a:lnTo>
                  <a:pt x="65027" y="276856"/>
                </a:lnTo>
                <a:lnTo>
                  <a:pt x="67055" y="266827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805671" y="1684020"/>
            <a:ext cx="179831" cy="178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73111" y="952500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5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75" y="291226"/>
                </a:lnTo>
                <a:lnTo>
                  <a:pt x="81216" y="263556"/>
                </a:lnTo>
                <a:lnTo>
                  <a:pt x="53387" y="222504"/>
                </a:lnTo>
                <a:lnTo>
                  <a:pt x="43180" y="172212"/>
                </a:lnTo>
                <a:lnTo>
                  <a:pt x="53387" y="121920"/>
                </a:lnTo>
                <a:lnTo>
                  <a:pt x="81216" y="80867"/>
                </a:lnTo>
                <a:lnTo>
                  <a:pt x="12247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5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8" y="80867"/>
                </a:lnTo>
                <a:lnTo>
                  <a:pt x="292453" y="121920"/>
                </a:lnTo>
                <a:lnTo>
                  <a:pt x="302641" y="172212"/>
                </a:lnTo>
                <a:lnTo>
                  <a:pt x="292453" y="222504"/>
                </a:lnTo>
                <a:lnTo>
                  <a:pt x="264668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663683" y="1441703"/>
            <a:ext cx="173990" cy="0"/>
          </a:xfrm>
          <a:custGeom>
            <a:avLst/>
            <a:gdLst/>
            <a:ahLst/>
            <a:cxnLst/>
            <a:rect l="l" t="t" r="r" b="b"/>
            <a:pathLst>
              <a:path w="173990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9624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750552" y="1354836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9624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22564" y="6132576"/>
            <a:ext cx="2113787" cy="4709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47624" y="6338722"/>
            <a:ext cx="58921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Material autorizado sólo a personas inscritas a los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cursos.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0154" y="2637231"/>
            <a:ext cx="6231890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00A1FF"/>
                </a:solidFill>
                <a:latin typeface="Arial"/>
                <a:cs typeface="Arial"/>
              </a:rPr>
              <a:t>Módulo 1: Fundamentos de  SOA, </a:t>
            </a:r>
            <a:r>
              <a:rPr dirty="0" sz="3200" spc="-5" b="1">
                <a:solidFill>
                  <a:srgbClr val="00A1FF"/>
                </a:solidFill>
                <a:latin typeface="Arial"/>
                <a:cs typeface="Arial"/>
              </a:rPr>
              <a:t>Servicios </a:t>
            </a:r>
            <a:r>
              <a:rPr dirty="0" sz="3200" b="1">
                <a:solidFill>
                  <a:srgbClr val="00A1FF"/>
                </a:solidFill>
                <a:latin typeface="Arial"/>
                <a:cs typeface="Arial"/>
              </a:rPr>
              <a:t>y</a:t>
            </a:r>
            <a:r>
              <a:rPr dirty="0" sz="3200" spc="-45" b="1">
                <a:solidFill>
                  <a:srgbClr val="00A1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00A1FF"/>
                </a:solidFill>
                <a:latin typeface="Arial"/>
                <a:cs typeface="Arial"/>
              </a:rPr>
              <a:t>Microservicios</a:t>
            </a:r>
            <a:endParaRPr sz="3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689335" y="6106667"/>
            <a:ext cx="1176527" cy="5227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3255" y="5169408"/>
            <a:ext cx="859536" cy="7345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062024" y="5398719"/>
            <a:ext cx="13785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Jorge</a:t>
            </a:r>
            <a:r>
              <a:rPr dirty="0" sz="1600" spc="-5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Heredia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64307" y="5413247"/>
            <a:ext cx="292607" cy="2484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9096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Objetivos y Beneficios</a:t>
            </a:r>
            <a:r>
              <a:rPr dirty="0" sz="1800" spc="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Estratégicos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1620" y="861186"/>
            <a:ext cx="31134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Reduced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IT</a:t>
            </a:r>
            <a:r>
              <a:rPr dirty="0" sz="2800" spc="-70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Burden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715" y="1484503"/>
            <a:ext cx="10579735" cy="173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57150" marR="4635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La introducción de </a:t>
            </a:r>
            <a:r>
              <a:rPr dirty="0" sz="1800" spc="-5" b="1">
                <a:latin typeface="Arial"/>
                <a:cs typeface="Arial"/>
              </a:rPr>
              <a:t>microservicios al inventario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servicios </a:t>
            </a:r>
            <a:r>
              <a:rPr dirty="0" sz="1800" spc="-5">
                <a:latin typeface="Arial"/>
                <a:cs typeface="Arial"/>
              </a:rPr>
              <a:t>puede ayudar a </a:t>
            </a:r>
            <a:r>
              <a:rPr dirty="0" sz="1800" spc="-5" b="1">
                <a:latin typeface="Arial"/>
                <a:cs typeface="Arial"/>
              </a:rPr>
              <a:t>promover </a:t>
            </a:r>
            <a:r>
              <a:rPr dirty="0" sz="1800" b="1">
                <a:latin typeface="Arial"/>
                <a:cs typeface="Arial"/>
              </a:rPr>
              <a:t>la  </a:t>
            </a:r>
            <a:r>
              <a:rPr dirty="0" sz="1800" spc="-5" b="1">
                <a:latin typeface="Arial"/>
                <a:cs typeface="Arial"/>
              </a:rPr>
              <a:t>reducción </a:t>
            </a:r>
            <a:r>
              <a:rPr dirty="0" sz="1800" b="1">
                <a:latin typeface="Arial"/>
                <a:cs typeface="Arial"/>
              </a:rPr>
              <a:t>de la </a:t>
            </a:r>
            <a:r>
              <a:rPr dirty="0" sz="1800" spc="-5" b="1">
                <a:latin typeface="Arial"/>
                <a:cs typeface="Arial"/>
              </a:rPr>
              <a:t>carga </a:t>
            </a:r>
            <a:r>
              <a:rPr dirty="0" sz="1800" b="1">
                <a:latin typeface="Arial"/>
                <a:cs typeface="Arial"/>
              </a:rPr>
              <a:t>de TI</a:t>
            </a:r>
            <a:r>
              <a:rPr dirty="0" sz="1800">
                <a:latin typeface="Arial"/>
                <a:cs typeface="Arial"/>
              </a:rPr>
              <a:t>, </a:t>
            </a:r>
            <a:r>
              <a:rPr dirty="0" sz="1800" spc="-5">
                <a:latin typeface="Arial"/>
                <a:cs typeface="Arial"/>
              </a:rPr>
              <a:t>especialmente en ambientes en los que </a:t>
            </a:r>
            <a:r>
              <a:rPr dirty="0" sz="1800" b="1">
                <a:latin typeface="Arial"/>
                <a:cs typeface="Arial"/>
              </a:rPr>
              <a:t>no </a:t>
            </a:r>
            <a:r>
              <a:rPr dirty="0" sz="1800" spc="-5" b="1">
                <a:latin typeface="Arial"/>
                <a:cs typeface="Arial"/>
              </a:rPr>
              <a:t>es posible predecir el   consumo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recursos </a:t>
            </a:r>
            <a:r>
              <a:rPr dirty="0" sz="1800" spc="-10">
                <a:latin typeface="Arial"/>
                <a:cs typeface="Arial"/>
              </a:rPr>
              <a:t>por </a:t>
            </a:r>
            <a:r>
              <a:rPr dirty="0" sz="1800" spc="-5">
                <a:latin typeface="Arial"/>
                <a:cs typeface="Arial"/>
              </a:rPr>
              <a:t>la </a:t>
            </a:r>
            <a:r>
              <a:rPr dirty="0" sz="1800" spc="-5" b="1">
                <a:latin typeface="Arial"/>
                <a:cs typeface="Arial"/>
              </a:rPr>
              <a:t>fluctuación </a:t>
            </a:r>
            <a:r>
              <a:rPr dirty="0" sz="1800" b="1">
                <a:latin typeface="Arial"/>
                <a:cs typeface="Arial"/>
              </a:rPr>
              <a:t>de la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demanda.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"/>
                <a:cs typeface="Arial"/>
              </a:rPr>
              <a:t>Los</a:t>
            </a:r>
            <a:r>
              <a:rPr dirty="0" sz="1800" spc="240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microservicios</a:t>
            </a:r>
            <a:r>
              <a:rPr dirty="0" sz="1800" spc="24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y</a:t>
            </a:r>
            <a:r>
              <a:rPr dirty="0" sz="1800" spc="229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la</a:t>
            </a:r>
            <a:r>
              <a:rPr dirty="0" sz="1800" spc="24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lógica</a:t>
            </a:r>
            <a:r>
              <a:rPr dirty="0" sz="1800" spc="2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no</a:t>
            </a:r>
            <a:r>
              <a:rPr dirty="0" sz="1800" spc="24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agnóstica</a:t>
            </a:r>
            <a:r>
              <a:rPr dirty="0" sz="1800" spc="235" b="1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que</a:t>
            </a:r>
            <a:r>
              <a:rPr dirty="0" sz="1800" spc="2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ellos</a:t>
            </a:r>
            <a:r>
              <a:rPr dirty="0" sz="1800" spc="2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contienen</a:t>
            </a:r>
            <a:r>
              <a:rPr dirty="0" sz="1800" spc="23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puede</a:t>
            </a:r>
            <a:r>
              <a:rPr dirty="0" sz="1800" spc="245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automáticamente</a:t>
            </a:r>
            <a:r>
              <a:rPr dirty="0" sz="1800" spc="24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escalar</a:t>
            </a:r>
            <a:endParaRPr sz="18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para </a:t>
            </a:r>
            <a:r>
              <a:rPr dirty="0" sz="1800" spc="-5" b="1">
                <a:latin typeface="Arial"/>
                <a:cs typeface="Arial"/>
              </a:rPr>
              <a:t>permitir </a:t>
            </a:r>
            <a:r>
              <a:rPr dirty="0" sz="1800" b="1">
                <a:latin typeface="Arial"/>
                <a:cs typeface="Arial"/>
              </a:rPr>
              <a:t>un </a:t>
            </a:r>
            <a:r>
              <a:rPr dirty="0" sz="1800" spc="-5" b="1">
                <a:latin typeface="Arial"/>
                <a:cs typeface="Arial"/>
              </a:rPr>
              <a:t>rendimiento predecible </a:t>
            </a:r>
            <a:r>
              <a:rPr dirty="0" sz="1800" b="1">
                <a:latin typeface="Arial"/>
                <a:cs typeface="Arial"/>
              </a:rPr>
              <a:t>y </a:t>
            </a:r>
            <a:r>
              <a:rPr dirty="0" sz="1800" spc="-5" b="1">
                <a:latin typeface="Arial"/>
                <a:cs typeface="Arial"/>
              </a:rPr>
              <a:t>asegurar el </a:t>
            </a:r>
            <a:r>
              <a:rPr dirty="0" sz="1800" b="1">
                <a:latin typeface="Arial"/>
                <a:cs typeface="Arial"/>
              </a:rPr>
              <a:t>cumplimiento de los </a:t>
            </a:r>
            <a:r>
              <a:rPr dirty="0" sz="1800" spc="-15" b="1">
                <a:latin typeface="Arial"/>
                <a:cs typeface="Arial"/>
              </a:rPr>
              <a:t>SLAs</a:t>
            </a:r>
            <a:r>
              <a:rPr dirty="0" sz="1800" spc="9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establecidos.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715" y="5623661"/>
            <a:ext cx="105810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Finalmente el </a:t>
            </a:r>
            <a:r>
              <a:rPr dirty="0" sz="1800" spc="-5" b="1">
                <a:latin typeface="Arial"/>
                <a:cs typeface="Arial"/>
              </a:rPr>
              <a:t>área </a:t>
            </a:r>
            <a:r>
              <a:rPr dirty="0" sz="1800" b="1">
                <a:latin typeface="Arial"/>
                <a:cs typeface="Arial"/>
              </a:rPr>
              <a:t>de TI </a:t>
            </a:r>
            <a:r>
              <a:rPr dirty="0" sz="1800" spc="-5" b="1">
                <a:latin typeface="Arial"/>
                <a:cs typeface="Arial"/>
              </a:rPr>
              <a:t>se </a:t>
            </a:r>
            <a:r>
              <a:rPr dirty="0" sz="1800" b="1">
                <a:latin typeface="Arial"/>
                <a:cs typeface="Arial"/>
              </a:rPr>
              <a:t>beneficia </a:t>
            </a:r>
            <a:r>
              <a:rPr dirty="0" sz="1800" spc="-5" b="1">
                <a:latin typeface="Arial"/>
                <a:cs typeface="Arial"/>
              </a:rPr>
              <a:t>al </a:t>
            </a:r>
            <a:r>
              <a:rPr dirty="0" sz="1800" b="1">
                <a:latin typeface="Arial"/>
                <a:cs typeface="Arial"/>
              </a:rPr>
              <a:t>reducir los </a:t>
            </a:r>
            <a:r>
              <a:rPr dirty="0" sz="1800" spc="-5" b="1">
                <a:latin typeface="Arial"/>
                <a:cs typeface="Arial"/>
              </a:rPr>
              <a:t>costos </a:t>
            </a:r>
            <a:r>
              <a:rPr dirty="0" sz="1800" spc="-5">
                <a:latin typeface="Arial"/>
                <a:cs typeface="Arial"/>
              </a:rPr>
              <a:t>operativos </a:t>
            </a:r>
            <a:r>
              <a:rPr dirty="0" sz="1800">
                <a:latin typeface="Arial"/>
                <a:cs typeface="Arial"/>
              </a:rPr>
              <a:t>y </a:t>
            </a:r>
            <a:r>
              <a:rPr dirty="0" sz="1800" spc="-5">
                <a:latin typeface="Arial"/>
                <a:cs typeface="Arial"/>
              </a:rPr>
              <a:t>tecnológicos </a:t>
            </a:r>
            <a:r>
              <a:rPr dirty="0" sz="1800" spc="-5" b="1">
                <a:latin typeface="Arial"/>
                <a:cs typeface="Arial"/>
              </a:rPr>
              <a:t>al </a:t>
            </a:r>
            <a:r>
              <a:rPr dirty="0" sz="1800" b="1">
                <a:latin typeface="Arial"/>
                <a:cs typeface="Arial"/>
              </a:rPr>
              <a:t>disminuir  </a:t>
            </a:r>
            <a:r>
              <a:rPr dirty="0" sz="1800" spc="-5" b="1">
                <a:latin typeface="Arial"/>
                <a:cs typeface="Arial"/>
              </a:rPr>
              <a:t>considerablemente </a:t>
            </a:r>
            <a:r>
              <a:rPr dirty="0" sz="1800" b="1">
                <a:latin typeface="Arial"/>
                <a:cs typeface="Arial"/>
              </a:rPr>
              <a:t>la lógica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redundante</a:t>
            </a:r>
            <a:r>
              <a:rPr dirty="0" sz="180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35280" y="3913632"/>
            <a:ext cx="1415663" cy="1302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74108" y="4209592"/>
            <a:ext cx="671962" cy="5785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36172" y="3626567"/>
            <a:ext cx="3199979" cy="1744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711183" y="3624071"/>
            <a:ext cx="1894331" cy="17023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6347" y="4026331"/>
            <a:ext cx="414794" cy="2063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25108" y="4026331"/>
            <a:ext cx="413339" cy="2063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5739" y="4026331"/>
            <a:ext cx="414794" cy="2063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69176" y="4026331"/>
            <a:ext cx="413339" cy="2063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156470" y="4104409"/>
            <a:ext cx="632427" cy="484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6347" y="4652695"/>
            <a:ext cx="414794" cy="2063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25108" y="4652695"/>
            <a:ext cx="413339" cy="2063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55739" y="4652695"/>
            <a:ext cx="414794" cy="2063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69176" y="4652695"/>
            <a:ext cx="413339" cy="2063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156470" y="4691287"/>
            <a:ext cx="632427" cy="498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15235" marR="5080" indent="-2503170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Características </a:t>
            </a:r>
            <a:r>
              <a:rPr dirty="0" sz="4400" spc="-5"/>
              <a:t>Fundamentales </a:t>
            </a:r>
            <a:r>
              <a:rPr dirty="0" sz="4400"/>
              <a:t>de la  Arquitectura</a:t>
            </a:r>
            <a:r>
              <a:rPr dirty="0" sz="4400" spc="-25"/>
              <a:t> </a:t>
            </a:r>
            <a:r>
              <a:rPr dirty="0" sz="4400"/>
              <a:t>SOA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0" y="3906011"/>
            <a:ext cx="12192000" cy="96520"/>
          </a:xfrm>
          <a:custGeom>
            <a:avLst/>
            <a:gdLst/>
            <a:ahLst/>
            <a:cxnLst/>
            <a:rect l="l" t="t" r="r" b="b"/>
            <a:pathLst>
              <a:path w="12192000" h="96520">
                <a:moveTo>
                  <a:pt x="0" y="96012"/>
                </a:moveTo>
                <a:lnTo>
                  <a:pt x="12192000" y="96012"/>
                </a:lnTo>
                <a:lnTo>
                  <a:pt x="12192000" y="0"/>
                </a:lnTo>
                <a:lnTo>
                  <a:pt x="0" y="0"/>
                </a:lnTo>
                <a:lnTo>
                  <a:pt x="0" y="9601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51120" y="3000755"/>
            <a:ext cx="1765553" cy="1765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87340" y="2997707"/>
            <a:ext cx="1417320" cy="1417320"/>
          </a:xfrm>
          <a:custGeom>
            <a:avLst/>
            <a:gdLst/>
            <a:ahLst/>
            <a:cxnLst/>
            <a:rect l="l" t="t" r="r" b="b"/>
            <a:pathLst>
              <a:path w="1417320" h="1417320">
                <a:moveTo>
                  <a:pt x="708660" y="0"/>
                </a:moveTo>
                <a:lnTo>
                  <a:pt x="660137" y="1634"/>
                </a:lnTo>
                <a:lnTo>
                  <a:pt x="612492" y="6468"/>
                </a:lnTo>
                <a:lnTo>
                  <a:pt x="565831" y="14396"/>
                </a:lnTo>
                <a:lnTo>
                  <a:pt x="520259" y="25311"/>
                </a:lnTo>
                <a:lnTo>
                  <a:pt x="475881" y="39110"/>
                </a:lnTo>
                <a:lnTo>
                  <a:pt x="432804" y="55685"/>
                </a:lnTo>
                <a:lnTo>
                  <a:pt x="391132" y="74932"/>
                </a:lnTo>
                <a:lnTo>
                  <a:pt x="350971" y="96745"/>
                </a:lnTo>
                <a:lnTo>
                  <a:pt x="312427" y="121019"/>
                </a:lnTo>
                <a:lnTo>
                  <a:pt x="275605" y="147648"/>
                </a:lnTo>
                <a:lnTo>
                  <a:pt x="240611" y="176527"/>
                </a:lnTo>
                <a:lnTo>
                  <a:pt x="207549" y="207549"/>
                </a:lnTo>
                <a:lnTo>
                  <a:pt x="176527" y="240611"/>
                </a:lnTo>
                <a:lnTo>
                  <a:pt x="147648" y="275605"/>
                </a:lnTo>
                <a:lnTo>
                  <a:pt x="121019" y="312427"/>
                </a:lnTo>
                <a:lnTo>
                  <a:pt x="96745" y="350971"/>
                </a:lnTo>
                <a:lnTo>
                  <a:pt x="74932" y="391132"/>
                </a:lnTo>
                <a:lnTo>
                  <a:pt x="55685" y="432804"/>
                </a:lnTo>
                <a:lnTo>
                  <a:pt x="39110" y="475881"/>
                </a:lnTo>
                <a:lnTo>
                  <a:pt x="25311" y="520259"/>
                </a:lnTo>
                <a:lnTo>
                  <a:pt x="14396" y="565831"/>
                </a:lnTo>
                <a:lnTo>
                  <a:pt x="6468" y="612492"/>
                </a:lnTo>
                <a:lnTo>
                  <a:pt x="1634" y="660137"/>
                </a:lnTo>
                <a:lnTo>
                  <a:pt x="0" y="708659"/>
                </a:lnTo>
                <a:lnTo>
                  <a:pt x="1634" y="757182"/>
                </a:lnTo>
                <a:lnTo>
                  <a:pt x="6468" y="804827"/>
                </a:lnTo>
                <a:lnTo>
                  <a:pt x="14396" y="851488"/>
                </a:lnTo>
                <a:lnTo>
                  <a:pt x="25311" y="897060"/>
                </a:lnTo>
                <a:lnTo>
                  <a:pt x="39110" y="941438"/>
                </a:lnTo>
                <a:lnTo>
                  <a:pt x="55685" y="984515"/>
                </a:lnTo>
                <a:lnTo>
                  <a:pt x="74932" y="1026187"/>
                </a:lnTo>
                <a:lnTo>
                  <a:pt x="96745" y="1066348"/>
                </a:lnTo>
                <a:lnTo>
                  <a:pt x="121019" y="1104892"/>
                </a:lnTo>
                <a:lnTo>
                  <a:pt x="147648" y="1141714"/>
                </a:lnTo>
                <a:lnTo>
                  <a:pt x="176527" y="1176708"/>
                </a:lnTo>
                <a:lnTo>
                  <a:pt x="207549" y="1209770"/>
                </a:lnTo>
                <a:lnTo>
                  <a:pt x="240611" y="1240792"/>
                </a:lnTo>
                <a:lnTo>
                  <a:pt x="275605" y="1269671"/>
                </a:lnTo>
                <a:lnTo>
                  <a:pt x="312427" y="1296300"/>
                </a:lnTo>
                <a:lnTo>
                  <a:pt x="350971" y="1320574"/>
                </a:lnTo>
                <a:lnTo>
                  <a:pt x="391132" y="1342387"/>
                </a:lnTo>
                <a:lnTo>
                  <a:pt x="432804" y="1361634"/>
                </a:lnTo>
                <a:lnTo>
                  <a:pt x="475881" y="1378209"/>
                </a:lnTo>
                <a:lnTo>
                  <a:pt x="520259" y="1392008"/>
                </a:lnTo>
                <a:lnTo>
                  <a:pt x="565831" y="1402923"/>
                </a:lnTo>
                <a:lnTo>
                  <a:pt x="612492" y="1410851"/>
                </a:lnTo>
                <a:lnTo>
                  <a:pt x="660137" y="1415685"/>
                </a:lnTo>
                <a:lnTo>
                  <a:pt x="708660" y="1417319"/>
                </a:lnTo>
                <a:lnTo>
                  <a:pt x="757182" y="1415685"/>
                </a:lnTo>
                <a:lnTo>
                  <a:pt x="804827" y="1410851"/>
                </a:lnTo>
                <a:lnTo>
                  <a:pt x="851488" y="1402923"/>
                </a:lnTo>
                <a:lnTo>
                  <a:pt x="897060" y="1392008"/>
                </a:lnTo>
                <a:lnTo>
                  <a:pt x="941438" y="1378209"/>
                </a:lnTo>
                <a:lnTo>
                  <a:pt x="984515" y="1361634"/>
                </a:lnTo>
                <a:lnTo>
                  <a:pt x="1026187" y="1342387"/>
                </a:lnTo>
                <a:lnTo>
                  <a:pt x="1066348" y="1320574"/>
                </a:lnTo>
                <a:lnTo>
                  <a:pt x="1104892" y="1296300"/>
                </a:lnTo>
                <a:lnTo>
                  <a:pt x="1141714" y="1269671"/>
                </a:lnTo>
                <a:lnTo>
                  <a:pt x="1176708" y="1240792"/>
                </a:lnTo>
                <a:lnTo>
                  <a:pt x="1209770" y="1209770"/>
                </a:lnTo>
                <a:lnTo>
                  <a:pt x="1240792" y="1176708"/>
                </a:lnTo>
                <a:lnTo>
                  <a:pt x="1269671" y="1141714"/>
                </a:lnTo>
                <a:lnTo>
                  <a:pt x="1296300" y="1104892"/>
                </a:lnTo>
                <a:lnTo>
                  <a:pt x="1320574" y="1066348"/>
                </a:lnTo>
                <a:lnTo>
                  <a:pt x="1342387" y="1026187"/>
                </a:lnTo>
                <a:lnTo>
                  <a:pt x="1361634" y="984515"/>
                </a:lnTo>
                <a:lnTo>
                  <a:pt x="1378209" y="941438"/>
                </a:lnTo>
                <a:lnTo>
                  <a:pt x="1392008" y="897060"/>
                </a:lnTo>
                <a:lnTo>
                  <a:pt x="1402923" y="851488"/>
                </a:lnTo>
                <a:lnTo>
                  <a:pt x="1410851" y="804827"/>
                </a:lnTo>
                <a:lnTo>
                  <a:pt x="1415685" y="757182"/>
                </a:lnTo>
                <a:lnTo>
                  <a:pt x="1417319" y="708659"/>
                </a:lnTo>
                <a:lnTo>
                  <a:pt x="1415685" y="660137"/>
                </a:lnTo>
                <a:lnTo>
                  <a:pt x="1410851" y="612492"/>
                </a:lnTo>
                <a:lnTo>
                  <a:pt x="1402923" y="565831"/>
                </a:lnTo>
                <a:lnTo>
                  <a:pt x="1392008" y="520259"/>
                </a:lnTo>
                <a:lnTo>
                  <a:pt x="1378209" y="475881"/>
                </a:lnTo>
                <a:lnTo>
                  <a:pt x="1361634" y="432804"/>
                </a:lnTo>
                <a:lnTo>
                  <a:pt x="1342387" y="391132"/>
                </a:lnTo>
                <a:lnTo>
                  <a:pt x="1320574" y="350971"/>
                </a:lnTo>
                <a:lnTo>
                  <a:pt x="1296300" y="312427"/>
                </a:lnTo>
                <a:lnTo>
                  <a:pt x="1269671" y="275605"/>
                </a:lnTo>
                <a:lnTo>
                  <a:pt x="1240792" y="240611"/>
                </a:lnTo>
                <a:lnTo>
                  <a:pt x="1209770" y="207549"/>
                </a:lnTo>
                <a:lnTo>
                  <a:pt x="1176708" y="176527"/>
                </a:lnTo>
                <a:lnTo>
                  <a:pt x="1141714" y="147648"/>
                </a:lnTo>
                <a:lnTo>
                  <a:pt x="1104892" y="121019"/>
                </a:lnTo>
                <a:lnTo>
                  <a:pt x="1066348" y="96745"/>
                </a:lnTo>
                <a:lnTo>
                  <a:pt x="1026187" y="74932"/>
                </a:lnTo>
                <a:lnTo>
                  <a:pt x="984515" y="55685"/>
                </a:lnTo>
                <a:lnTo>
                  <a:pt x="941438" y="39110"/>
                </a:lnTo>
                <a:lnTo>
                  <a:pt x="897060" y="25311"/>
                </a:lnTo>
                <a:lnTo>
                  <a:pt x="851488" y="14396"/>
                </a:lnTo>
                <a:lnTo>
                  <a:pt x="804827" y="6468"/>
                </a:lnTo>
                <a:lnTo>
                  <a:pt x="757182" y="1634"/>
                </a:lnTo>
                <a:lnTo>
                  <a:pt x="70866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71971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72136" y="51435"/>
                </a:moveTo>
                <a:lnTo>
                  <a:pt x="8000" y="51435"/>
                </a:lnTo>
                <a:lnTo>
                  <a:pt x="0" y="59436"/>
                </a:lnTo>
                <a:lnTo>
                  <a:pt x="0" y="473582"/>
                </a:lnTo>
                <a:lnTo>
                  <a:pt x="8000" y="481583"/>
                </a:lnTo>
                <a:lnTo>
                  <a:pt x="400430" y="481583"/>
                </a:lnTo>
                <a:lnTo>
                  <a:pt x="408431" y="473582"/>
                </a:lnTo>
                <a:lnTo>
                  <a:pt x="408431" y="446405"/>
                </a:lnTo>
                <a:lnTo>
                  <a:pt x="35432" y="446405"/>
                </a:lnTo>
                <a:lnTo>
                  <a:pt x="35432" y="86613"/>
                </a:lnTo>
                <a:lnTo>
                  <a:pt x="72136" y="86613"/>
                </a:lnTo>
                <a:lnTo>
                  <a:pt x="80137" y="78739"/>
                </a:lnTo>
                <a:lnTo>
                  <a:pt x="80137" y="59436"/>
                </a:lnTo>
                <a:lnTo>
                  <a:pt x="72136" y="51435"/>
                </a:lnTo>
                <a:close/>
              </a:path>
              <a:path w="408939" h="481964">
                <a:moveTo>
                  <a:pt x="295910" y="35178"/>
                </a:moveTo>
                <a:lnTo>
                  <a:pt x="260476" y="35178"/>
                </a:lnTo>
                <a:lnTo>
                  <a:pt x="260476" y="78993"/>
                </a:lnTo>
                <a:lnTo>
                  <a:pt x="268350" y="86613"/>
                </a:lnTo>
                <a:lnTo>
                  <a:pt x="373252" y="86613"/>
                </a:lnTo>
                <a:lnTo>
                  <a:pt x="373252" y="446405"/>
                </a:lnTo>
                <a:lnTo>
                  <a:pt x="408431" y="446405"/>
                </a:lnTo>
                <a:lnTo>
                  <a:pt x="408431" y="59436"/>
                </a:lnTo>
                <a:lnTo>
                  <a:pt x="400430" y="51435"/>
                </a:lnTo>
                <a:lnTo>
                  <a:pt x="295910" y="51435"/>
                </a:lnTo>
                <a:lnTo>
                  <a:pt x="295910" y="35178"/>
                </a:lnTo>
                <a:close/>
              </a:path>
              <a:path w="408939" h="481964">
                <a:moveTo>
                  <a:pt x="288036" y="0"/>
                </a:moveTo>
                <a:lnTo>
                  <a:pt x="120776" y="0"/>
                </a:lnTo>
                <a:lnTo>
                  <a:pt x="112775" y="8000"/>
                </a:lnTo>
                <a:lnTo>
                  <a:pt x="112775" y="120650"/>
                </a:lnTo>
                <a:lnTo>
                  <a:pt x="120776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4"/>
                </a:lnTo>
                <a:lnTo>
                  <a:pt x="249174" y="93345"/>
                </a:lnTo>
                <a:lnTo>
                  <a:pt x="147954" y="93345"/>
                </a:lnTo>
                <a:lnTo>
                  <a:pt x="147954" y="35178"/>
                </a:lnTo>
                <a:lnTo>
                  <a:pt x="295910" y="35178"/>
                </a:lnTo>
                <a:lnTo>
                  <a:pt x="295910" y="8000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19800" y="3722370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19800" y="3655314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19800" y="3770376"/>
            <a:ext cx="173990" cy="36830"/>
          </a:xfrm>
          <a:custGeom>
            <a:avLst/>
            <a:gdLst/>
            <a:ahLst/>
            <a:cxnLst/>
            <a:rect l="l" t="t" r="r" b="b"/>
            <a:pathLst>
              <a:path w="173989" h="36829">
                <a:moveTo>
                  <a:pt x="155955" y="0"/>
                </a:moveTo>
                <a:lnTo>
                  <a:pt x="17779" y="0"/>
                </a:lnTo>
                <a:lnTo>
                  <a:pt x="10876" y="1448"/>
                </a:lnTo>
                <a:lnTo>
                  <a:pt x="5222" y="5397"/>
                </a:lnTo>
                <a:lnTo>
                  <a:pt x="1402" y="11251"/>
                </a:lnTo>
                <a:lnTo>
                  <a:pt x="0" y="18415"/>
                </a:lnTo>
                <a:lnTo>
                  <a:pt x="1402" y="25431"/>
                </a:lnTo>
                <a:lnTo>
                  <a:pt x="5222" y="31210"/>
                </a:lnTo>
                <a:lnTo>
                  <a:pt x="10876" y="35131"/>
                </a:lnTo>
                <a:lnTo>
                  <a:pt x="17779" y="36575"/>
                </a:lnTo>
                <a:lnTo>
                  <a:pt x="155955" y="36575"/>
                </a:lnTo>
                <a:lnTo>
                  <a:pt x="162859" y="35131"/>
                </a:lnTo>
                <a:lnTo>
                  <a:pt x="168513" y="31210"/>
                </a:lnTo>
                <a:lnTo>
                  <a:pt x="172333" y="25431"/>
                </a:lnTo>
                <a:lnTo>
                  <a:pt x="173736" y="18415"/>
                </a:lnTo>
                <a:lnTo>
                  <a:pt x="172333" y="11251"/>
                </a:lnTo>
                <a:lnTo>
                  <a:pt x="168513" y="5397"/>
                </a:lnTo>
                <a:lnTo>
                  <a:pt x="162859" y="1448"/>
                </a:lnTo>
                <a:lnTo>
                  <a:pt x="1559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58840" y="363474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4" h="41275">
                <a:moveTo>
                  <a:pt x="19812" y="0"/>
                </a:moveTo>
                <a:lnTo>
                  <a:pt x="12162" y="1609"/>
                </a:lnTo>
                <a:lnTo>
                  <a:pt x="5857" y="6016"/>
                </a:lnTo>
                <a:lnTo>
                  <a:pt x="1577" y="12590"/>
                </a:lnTo>
                <a:lnTo>
                  <a:pt x="0" y="20701"/>
                </a:lnTo>
                <a:lnTo>
                  <a:pt x="1577" y="28664"/>
                </a:lnTo>
                <a:lnTo>
                  <a:pt x="5857" y="35163"/>
                </a:lnTo>
                <a:lnTo>
                  <a:pt x="12162" y="39542"/>
                </a:lnTo>
                <a:lnTo>
                  <a:pt x="19812" y="41148"/>
                </a:lnTo>
                <a:lnTo>
                  <a:pt x="27568" y="39542"/>
                </a:lnTo>
                <a:lnTo>
                  <a:pt x="33861" y="35163"/>
                </a:lnTo>
                <a:lnTo>
                  <a:pt x="38082" y="28664"/>
                </a:lnTo>
                <a:lnTo>
                  <a:pt x="39624" y="20701"/>
                </a:lnTo>
                <a:lnTo>
                  <a:pt x="38082" y="12590"/>
                </a:lnTo>
                <a:lnTo>
                  <a:pt x="33861" y="6016"/>
                </a:lnTo>
                <a:lnTo>
                  <a:pt x="27568" y="1609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58840" y="370179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39"/>
                </a:lnTo>
                <a:lnTo>
                  <a:pt x="5857" y="5746"/>
                </a:lnTo>
                <a:lnTo>
                  <a:pt x="1577" y="12001"/>
                </a:lnTo>
                <a:lnTo>
                  <a:pt x="0" y="19684"/>
                </a:lnTo>
                <a:lnTo>
                  <a:pt x="1577" y="27515"/>
                </a:lnTo>
                <a:lnTo>
                  <a:pt x="5857" y="33845"/>
                </a:lnTo>
                <a:lnTo>
                  <a:pt x="12162" y="38080"/>
                </a:lnTo>
                <a:lnTo>
                  <a:pt x="19812" y="39623"/>
                </a:lnTo>
                <a:lnTo>
                  <a:pt x="27568" y="38080"/>
                </a:lnTo>
                <a:lnTo>
                  <a:pt x="33861" y="33845"/>
                </a:lnTo>
                <a:lnTo>
                  <a:pt x="38082" y="27515"/>
                </a:lnTo>
                <a:lnTo>
                  <a:pt x="39624" y="19684"/>
                </a:lnTo>
                <a:lnTo>
                  <a:pt x="38082" y="12001"/>
                </a:lnTo>
                <a:lnTo>
                  <a:pt x="33861" y="5746"/>
                </a:lnTo>
                <a:lnTo>
                  <a:pt x="27568" y="1539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58840" y="376885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41"/>
                </a:lnTo>
                <a:lnTo>
                  <a:pt x="5857" y="5762"/>
                </a:lnTo>
                <a:lnTo>
                  <a:pt x="1577" y="12055"/>
                </a:lnTo>
                <a:lnTo>
                  <a:pt x="0" y="19812"/>
                </a:lnTo>
                <a:lnTo>
                  <a:pt x="1577" y="27461"/>
                </a:lnTo>
                <a:lnTo>
                  <a:pt x="5857" y="33766"/>
                </a:lnTo>
                <a:lnTo>
                  <a:pt x="12162" y="38046"/>
                </a:lnTo>
                <a:lnTo>
                  <a:pt x="19812" y="39624"/>
                </a:lnTo>
                <a:lnTo>
                  <a:pt x="27568" y="38046"/>
                </a:lnTo>
                <a:lnTo>
                  <a:pt x="33861" y="33766"/>
                </a:lnTo>
                <a:lnTo>
                  <a:pt x="38082" y="27461"/>
                </a:lnTo>
                <a:lnTo>
                  <a:pt x="39624" y="19812"/>
                </a:lnTo>
                <a:lnTo>
                  <a:pt x="38082" y="12055"/>
                </a:lnTo>
                <a:lnTo>
                  <a:pt x="33861" y="5762"/>
                </a:lnTo>
                <a:lnTo>
                  <a:pt x="27568" y="1541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19800" y="3854958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58840" y="3835908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41"/>
                </a:lnTo>
                <a:lnTo>
                  <a:pt x="5857" y="5762"/>
                </a:lnTo>
                <a:lnTo>
                  <a:pt x="1577" y="12055"/>
                </a:lnTo>
                <a:lnTo>
                  <a:pt x="0" y="19812"/>
                </a:lnTo>
                <a:lnTo>
                  <a:pt x="1577" y="27461"/>
                </a:lnTo>
                <a:lnTo>
                  <a:pt x="5857" y="33766"/>
                </a:lnTo>
                <a:lnTo>
                  <a:pt x="12162" y="38046"/>
                </a:lnTo>
                <a:lnTo>
                  <a:pt x="19812" y="39624"/>
                </a:lnTo>
                <a:lnTo>
                  <a:pt x="27568" y="38046"/>
                </a:lnTo>
                <a:lnTo>
                  <a:pt x="33861" y="33766"/>
                </a:lnTo>
                <a:lnTo>
                  <a:pt x="38082" y="27461"/>
                </a:lnTo>
                <a:lnTo>
                  <a:pt x="39624" y="19812"/>
                </a:lnTo>
                <a:lnTo>
                  <a:pt x="38082" y="12055"/>
                </a:lnTo>
                <a:lnTo>
                  <a:pt x="33861" y="5762"/>
                </a:lnTo>
                <a:lnTo>
                  <a:pt x="27568" y="1541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2284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Características fundamentales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SOA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09778" y="1574672"/>
            <a:ext cx="10593705" cy="4468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100"/>
              </a:spcBef>
              <a:tabLst>
                <a:tab pos="445770" algn="l"/>
                <a:tab pos="1905635" algn="l"/>
                <a:tab pos="3074670" algn="l"/>
                <a:tab pos="3341370" algn="l"/>
                <a:tab pos="4471035" algn="l"/>
                <a:tab pos="5779135" algn="l"/>
                <a:tab pos="6199505" algn="l"/>
                <a:tab pos="7152005" algn="l"/>
                <a:tab pos="8866505" algn="l"/>
                <a:tab pos="9386570" algn="l"/>
                <a:tab pos="10020935" algn="l"/>
              </a:tabLst>
            </a:pPr>
            <a:r>
              <a:rPr dirty="0" sz="1800" spc="-10">
                <a:latin typeface="Arial"/>
                <a:cs typeface="Arial"/>
              </a:rPr>
              <a:t>L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5" b="1">
                <a:latin typeface="Arial"/>
                <a:cs typeface="Arial"/>
              </a:rPr>
              <a:t>a</a:t>
            </a:r>
            <a:r>
              <a:rPr dirty="0" sz="1800" spc="-15" b="1">
                <a:latin typeface="Arial"/>
                <a:cs typeface="Arial"/>
              </a:rPr>
              <a:t>r</a:t>
            </a:r>
            <a:r>
              <a:rPr dirty="0" sz="1800" b="1">
                <a:latin typeface="Arial"/>
                <a:cs typeface="Arial"/>
              </a:rPr>
              <a:t>q</a:t>
            </a:r>
            <a:r>
              <a:rPr dirty="0" sz="1800" spc="5" b="1">
                <a:latin typeface="Arial"/>
                <a:cs typeface="Arial"/>
              </a:rPr>
              <a:t>u</a:t>
            </a:r>
            <a:r>
              <a:rPr dirty="0" sz="1800" spc="-5" b="1">
                <a:latin typeface="Arial"/>
                <a:cs typeface="Arial"/>
              </a:rPr>
              <a:t>ite</a:t>
            </a:r>
            <a:r>
              <a:rPr dirty="0" sz="1800" spc="-15" b="1">
                <a:latin typeface="Arial"/>
                <a:cs typeface="Arial"/>
              </a:rPr>
              <a:t>c</a:t>
            </a:r>
            <a:r>
              <a:rPr dirty="0" sz="1800" spc="-5" b="1">
                <a:latin typeface="Arial"/>
                <a:cs typeface="Arial"/>
              </a:rPr>
              <a:t>tura	orientada	</a:t>
            </a:r>
            <a:r>
              <a:rPr dirty="0" sz="1800" spc="-5" b="1">
                <a:latin typeface="Arial"/>
                <a:cs typeface="Arial"/>
              </a:rPr>
              <a:t>a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5" b="1">
                <a:latin typeface="Arial"/>
                <a:cs typeface="Arial"/>
              </a:rPr>
              <a:t>s</a:t>
            </a:r>
            <a:r>
              <a:rPr dirty="0" sz="1800" spc="-15" b="1">
                <a:latin typeface="Arial"/>
                <a:cs typeface="Arial"/>
              </a:rPr>
              <a:t>e</a:t>
            </a:r>
            <a:r>
              <a:rPr dirty="0" sz="1800" spc="10" b="1">
                <a:latin typeface="Arial"/>
                <a:cs typeface="Arial"/>
              </a:rPr>
              <a:t>r</a:t>
            </a:r>
            <a:r>
              <a:rPr dirty="0" sz="1800" spc="-35" b="1">
                <a:latin typeface="Arial"/>
                <a:cs typeface="Arial"/>
              </a:rPr>
              <a:t>v</a:t>
            </a:r>
            <a:r>
              <a:rPr dirty="0" sz="1800" b="1">
                <a:latin typeface="Arial"/>
                <a:cs typeface="Arial"/>
              </a:rPr>
              <a:t>ici</a:t>
            </a:r>
            <a:r>
              <a:rPr dirty="0" sz="1800" spc="5" b="1">
                <a:latin typeface="Arial"/>
                <a:cs typeface="Arial"/>
              </a:rPr>
              <a:t>o</a:t>
            </a:r>
            <a:r>
              <a:rPr dirty="0" sz="1800" spc="-5" b="1">
                <a:latin typeface="Arial"/>
                <a:cs typeface="Arial"/>
              </a:rPr>
              <a:t>s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b="1">
                <a:latin typeface="Arial"/>
                <a:cs typeface="Arial"/>
              </a:rPr>
              <a:t>r</a:t>
            </a:r>
            <a:r>
              <a:rPr dirty="0" sz="1800" spc="-5" b="1">
                <a:latin typeface="Arial"/>
                <a:cs typeface="Arial"/>
              </a:rPr>
              <a:t>epr</a:t>
            </a:r>
            <a:r>
              <a:rPr dirty="0" sz="1800" spc="-15" b="1">
                <a:latin typeface="Arial"/>
                <a:cs typeface="Arial"/>
              </a:rPr>
              <a:t>e</a:t>
            </a:r>
            <a:r>
              <a:rPr dirty="0" sz="1800" spc="-5" b="1">
                <a:latin typeface="Arial"/>
                <a:cs typeface="Arial"/>
              </a:rPr>
              <a:t>s</a:t>
            </a:r>
            <a:r>
              <a:rPr dirty="0" sz="1800" spc="-15" b="1">
                <a:latin typeface="Arial"/>
                <a:cs typeface="Arial"/>
              </a:rPr>
              <a:t>e</a:t>
            </a:r>
            <a:r>
              <a:rPr dirty="0" sz="1800" b="1">
                <a:latin typeface="Arial"/>
                <a:cs typeface="Arial"/>
              </a:rPr>
              <a:t>nta	</a:t>
            </a:r>
            <a:r>
              <a:rPr dirty="0" sz="1800" b="1">
                <a:latin typeface="Arial"/>
                <a:cs typeface="Arial"/>
              </a:rPr>
              <a:t>un</a:t>
            </a:r>
            <a:r>
              <a:rPr dirty="0" sz="1800" b="1">
                <a:latin typeface="Arial"/>
                <a:cs typeface="Arial"/>
              </a:rPr>
              <a:t>	modelo	</a:t>
            </a:r>
            <a:r>
              <a:rPr dirty="0" sz="1800" spc="-5" b="1">
                <a:latin typeface="Arial"/>
                <a:cs typeface="Arial"/>
              </a:rPr>
              <a:t>a</a:t>
            </a:r>
            <a:r>
              <a:rPr dirty="0" sz="1800" spc="-15" b="1">
                <a:latin typeface="Arial"/>
                <a:cs typeface="Arial"/>
              </a:rPr>
              <a:t>r</a:t>
            </a:r>
            <a:r>
              <a:rPr dirty="0" sz="1800" b="1">
                <a:latin typeface="Arial"/>
                <a:cs typeface="Arial"/>
              </a:rPr>
              <a:t>q</a:t>
            </a:r>
            <a:r>
              <a:rPr dirty="0" sz="1800" spc="5" b="1">
                <a:latin typeface="Arial"/>
                <a:cs typeface="Arial"/>
              </a:rPr>
              <a:t>u</a:t>
            </a:r>
            <a:r>
              <a:rPr dirty="0" sz="1800" spc="-5" b="1">
                <a:latin typeface="Arial"/>
                <a:cs typeface="Arial"/>
              </a:rPr>
              <a:t>ite</a:t>
            </a:r>
            <a:r>
              <a:rPr dirty="0" sz="1800" spc="-15" b="1">
                <a:latin typeface="Arial"/>
                <a:cs typeface="Arial"/>
              </a:rPr>
              <a:t>c</a:t>
            </a:r>
            <a:r>
              <a:rPr dirty="0" sz="1800" b="1">
                <a:latin typeface="Arial"/>
                <a:cs typeface="Arial"/>
              </a:rPr>
              <a:t>tó</a:t>
            </a:r>
            <a:r>
              <a:rPr dirty="0" sz="1800" spc="5" b="1">
                <a:latin typeface="Arial"/>
                <a:cs typeface="Arial"/>
              </a:rPr>
              <a:t>n</a:t>
            </a:r>
            <a:r>
              <a:rPr dirty="0" sz="1800" b="1">
                <a:latin typeface="Arial"/>
                <a:cs typeface="Arial"/>
              </a:rPr>
              <a:t>ico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qu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5">
                <a:latin typeface="Arial"/>
                <a:cs typeface="Arial"/>
              </a:rPr>
              <a:t>tie</a:t>
            </a:r>
            <a:r>
              <a:rPr dirty="0" sz="1800" spc="-15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	co</a:t>
            </a:r>
            <a:r>
              <a:rPr dirty="0" sz="1800" spc="5">
                <a:latin typeface="Arial"/>
                <a:cs typeface="Arial"/>
              </a:rPr>
              <a:t>m</a:t>
            </a:r>
            <a:r>
              <a:rPr dirty="0" sz="1800" spc="-5"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objetivo </a:t>
            </a:r>
            <a:r>
              <a:rPr dirty="0" sz="1800" spc="-5" b="1">
                <a:latin typeface="Arial"/>
                <a:cs typeface="Arial"/>
              </a:rPr>
              <a:t>mejorar </a:t>
            </a:r>
            <a:r>
              <a:rPr dirty="0" sz="1800" b="1">
                <a:latin typeface="Arial"/>
                <a:cs typeface="Arial"/>
              </a:rPr>
              <a:t>la agilidad y la rentabilidad </a:t>
            </a:r>
            <a:r>
              <a:rPr dirty="0" sz="1800" spc="-5">
                <a:latin typeface="Arial"/>
                <a:cs typeface="Arial"/>
              </a:rPr>
              <a:t>de </a:t>
            </a:r>
            <a:r>
              <a:rPr dirty="0" sz="1800" spc="-10">
                <a:latin typeface="Arial"/>
                <a:cs typeface="Arial"/>
              </a:rPr>
              <a:t>una </a:t>
            </a:r>
            <a:r>
              <a:rPr dirty="0" sz="1800" spc="-5">
                <a:latin typeface="Arial"/>
                <a:cs typeface="Arial"/>
              </a:rPr>
              <a:t>empresa al tiempo </a:t>
            </a:r>
            <a:r>
              <a:rPr dirty="0" sz="1800" spc="-10">
                <a:latin typeface="Arial"/>
                <a:cs typeface="Arial"/>
              </a:rPr>
              <a:t>que </a:t>
            </a:r>
            <a:r>
              <a:rPr dirty="0" sz="1800" spc="-5" b="1">
                <a:latin typeface="Arial"/>
                <a:cs typeface="Arial"/>
              </a:rPr>
              <a:t>reduce </a:t>
            </a:r>
            <a:r>
              <a:rPr dirty="0" sz="1800" b="1">
                <a:latin typeface="Arial"/>
                <a:cs typeface="Arial"/>
              </a:rPr>
              <a:t>la </a:t>
            </a:r>
            <a:r>
              <a:rPr dirty="0" sz="1800" spc="-5" b="1">
                <a:latin typeface="Arial"/>
                <a:cs typeface="Arial"/>
              </a:rPr>
              <a:t>carga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TI.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5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Lo</a:t>
            </a:r>
            <a:r>
              <a:rPr dirty="0" sz="1800" spc="26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logra</a:t>
            </a:r>
            <a:r>
              <a:rPr dirty="0" sz="1800" spc="265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posicionando</a:t>
            </a:r>
            <a:r>
              <a:rPr dirty="0" sz="1800" spc="27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los</a:t>
            </a:r>
            <a:r>
              <a:rPr dirty="0" sz="1800" spc="27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servicios</a:t>
            </a:r>
            <a:r>
              <a:rPr dirty="0" sz="1800" spc="27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como</a:t>
            </a:r>
            <a:r>
              <a:rPr dirty="0" sz="1800" spc="27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el</a:t>
            </a:r>
            <a:r>
              <a:rPr dirty="0" sz="1800" spc="27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medio</a:t>
            </a:r>
            <a:r>
              <a:rPr dirty="0" sz="1800" spc="26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principal</a:t>
            </a:r>
            <a:r>
              <a:rPr dirty="0" sz="1800" spc="275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25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través</a:t>
            </a:r>
            <a:r>
              <a:rPr dirty="0" sz="1800" spc="27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del</a:t>
            </a:r>
            <a:r>
              <a:rPr dirty="0" sz="1800" spc="26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cual</a:t>
            </a:r>
            <a:r>
              <a:rPr dirty="0" sz="1800" spc="26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se</a:t>
            </a:r>
            <a:r>
              <a:rPr dirty="0" sz="1800" spc="270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representa</a:t>
            </a:r>
            <a:r>
              <a:rPr dirty="0" sz="1800" spc="27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la</a:t>
            </a:r>
            <a:endParaRPr sz="18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latin typeface="Arial"/>
                <a:cs typeface="Arial"/>
              </a:rPr>
              <a:t>lógica de las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soluciones.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 marR="48260">
              <a:lnSpc>
                <a:spcPct val="100000"/>
              </a:lnSpc>
              <a:spcBef>
                <a:spcPts val="1205"/>
              </a:spcBef>
            </a:pPr>
            <a:r>
              <a:rPr dirty="0" sz="1800">
                <a:latin typeface="Arial"/>
                <a:cs typeface="Arial"/>
              </a:rPr>
              <a:t>SOA </a:t>
            </a:r>
            <a:r>
              <a:rPr dirty="0" sz="1800" spc="-5">
                <a:latin typeface="Arial"/>
                <a:cs typeface="Arial"/>
              </a:rPr>
              <a:t>se puede definir </a:t>
            </a:r>
            <a:r>
              <a:rPr dirty="0" sz="1800">
                <a:latin typeface="Arial"/>
                <a:cs typeface="Arial"/>
              </a:rPr>
              <a:t>como </a:t>
            </a:r>
            <a:r>
              <a:rPr dirty="0" sz="1800" spc="-5">
                <a:latin typeface="Arial"/>
                <a:cs typeface="Arial"/>
              </a:rPr>
              <a:t>un </a:t>
            </a:r>
            <a:r>
              <a:rPr dirty="0" sz="1800" b="1">
                <a:latin typeface="Arial"/>
                <a:cs typeface="Arial"/>
              </a:rPr>
              <a:t>modelo </a:t>
            </a:r>
            <a:r>
              <a:rPr dirty="0" sz="1800" spc="-5" b="1">
                <a:latin typeface="Arial"/>
                <a:cs typeface="Arial"/>
              </a:rPr>
              <a:t>arquitectónico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tecnología distribuida </a:t>
            </a:r>
            <a:r>
              <a:rPr dirty="0" sz="1800" spc="-5">
                <a:latin typeface="Arial"/>
                <a:cs typeface="Arial"/>
              </a:rPr>
              <a:t>con </a:t>
            </a:r>
            <a:r>
              <a:rPr dirty="0" sz="1800" spc="-5" b="1">
                <a:latin typeface="Arial"/>
                <a:cs typeface="Arial"/>
              </a:rPr>
              <a:t>características  distintivas para apoyar </a:t>
            </a:r>
            <a:r>
              <a:rPr dirty="0" sz="1800" b="1">
                <a:latin typeface="Arial"/>
                <a:cs typeface="Arial"/>
              </a:rPr>
              <a:t>la </a:t>
            </a:r>
            <a:r>
              <a:rPr dirty="0" sz="1800" spc="-5" b="1">
                <a:latin typeface="Arial"/>
                <a:cs typeface="Arial"/>
              </a:rPr>
              <a:t>realización </a:t>
            </a:r>
            <a:r>
              <a:rPr dirty="0" sz="1800" b="1">
                <a:latin typeface="Arial"/>
                <a:cs typeface="Arial"/>
              </a:rPr>
              <a:t>de la </a:t>
            </a:r>
            <a:r>
              <a:rPr dirty="0" sz="1800" spc="-5" b="1">
                <a:latin typeface="Arial"/>
                <a:cs typeface="Arial"/>
              </a:rPr>
              <a:t>orientación a</a:t>
            </a:r>
            <a:r>
              <a:rPr dirty="0" sz="1800" spc="4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servicios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latin typeface="Arial"/>
                <a:cs typeface="Arial"/>
              </a:rPr>
              <a:t>Las </a:t>
            </a:r>
            <a:r>
              <a:rPr dirty="0" sz="1800" spc="-5">
                <a:latin typeface="Arial"/>
                <a:cs typeface="Arial"/>
              </a:rPr>
              <a:t>características fundamentales de </a:t>
            </a:r>
            <a:r>
              <a:rPr dirty="0" sz="1800">
                <a:latin typeface="Arial"/>
                <a:cs typeface="Arial"/>
              </a:rPr>
              <a:t>SOA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son: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58750" indent="-146685">
              <a:lnSpc>
                <a:spcPct val="100000"/>
              </a:lnSpc>
              <a:buFont typeface="Arial"/>
              <a:buChar char="•"/>
              <a:tabLst>
                <a:tab pos="159385" algn="l"/>
              </a:tabLst>
            </a:pP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Business-driven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Font typeface="Arial"/>
              <a:buChar char="•"/>
              <a:tabLst>
                <a:tab pos="159385" algn="l"/>
              </a:tabLst>
            </a:pP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Vendor-neutral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Font typeface="Arial"/>
              <a:buChar char="•"/>
              <a:tabLst>
                <a:tab pos="159385" algn="l"/>
              </a:tabLst>
            </a:pP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Enterprise-centric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Font typeface="Arial"/>
              <a:buChar char="•"/>
              <a:tabLst>
                <a:tab pos="159385" algn="l"/>
              </a:tabLst>
            </a:pP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Composition-centric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61620" y="861186"/>
            <a:ext cx="19672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tr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cc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04524" y="5025504"/>
            <a:ext cx="1017803" cy="10178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55844" y="5134355"/>
            <a:ext cx="833567" cy="9692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405121" y="6200952"/>
            <a:ext cx="196850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Diseño por medio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la orientación a</a:t>
            </a:r>
            <a:r>
              <a:rPr dirty="0" sz="1400" spc="-11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servicios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21448" y="6200952"/>
            <a:ext cx="233362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Computación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distribuida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con </a:t>
            </a:r>
            <a:r>
              <a:rPr dirty="0" sz="1400" spc="-5">
                <a:latin typeface="Arial"/>
                <a:cs typeface="Arial"/>
              </a:rPr>
              <a:t>características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distintivas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10701" y="5391210"/>
            <a:ext cx="814181" cy="4555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422846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Características fundamentales </a:t>
            </a:r>
            <a:r>
              <a:rPr dirty="0"/>
              <a:t>de</a:t>
            </a:r>
            <a:r>
              <a:rPr dirty="0" spc="5"/>
              <a:t> </a:t>
            </a:r>
            <a:r>
              <a:rPr dirty="0"/>
              <a:t>SOA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9427" y="2068170"/>
            <a:ext cx="4353868" cy="3613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747266" y="5890361"/>
            <a:ext cx="2284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Arquitecturas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actuales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95644" y="2063495"/>
            <a:ext cx="4358638" cy="38633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60479" y="3593477"/>
            <a:ext cx="657004" cy="565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570469" y="5890361"/>
            <a:ext cx="1804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Arquitectura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10354" y="1074166"/>
            <a:ext cx="6057900" cy="8464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Business-driven</a:t>
            </a:r>
            <a:endParaRPr sz="2800">
              <a:latin typeface="Arial"/>
              <a:cs typeface="Arial"/>
            </a:endParaRPr>
          </a:p>
          <a:p>
            <a:pPr marL="2433320">
              <a:lnSpc>
                <a:spcPct val="100000"/>
              </a:lnSpc>
              <a:spcBef>
                <a:spcPts val="1664"/>
              </a:spcBef>
            </a:pPr>
            <a:r>
              <a:rPr dirty="0" sz="1200" spc="-5" b="1">
                <a:latin typeface="Arial"/>
                <a:cs typeface="Arial"/>
              </a:rPr>
              <a:t>Alineación constante de </a:t>
            </a:r>
            <a:r>
              <a:rPr dirty="0" sz="1200" b="1">
                <a:latin typeface="Arial"/>
                <a:cs typeface="Arial"/>
              </a:rPr>
              <a:t>TI </a:t>
            </a:r>
            <a:r>
              <a:rPr dirty="0" sz="1200" spc="-5" b="1">
                <a:latin typeface="Arial"/>
                <a:cs typeface="Arial"/>
              </a:rPr>
              <a:t>al cambio </a:t>
            </a:r>
            <a:r>
              <a:rPr dirty="0" sz="1200" b="1">
                <a:latin typeface="Arial"/>
                <a:cs typeface="Arial"/>
              </a:rPr>
              <a:t>del</a:t>
            </a:r>
            <a:r>
              <a:rPr dirty="0" sz="1200" spc="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negocio.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422846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Características fundamentales </a:t>
            </a:r>
            <a:r>
              <a:rPr dirty="0"/>
              <a:t>de</a:t>
            </a:r>
            <a:r>
              <a:rPr dirty="0" spc="5"/>
              <a:t> </a:t>
            </a:r>
            <a:r>
              <a:rPr dirty="0"/>
              <a:t>SOA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110354" y="1074166"/>
            <a:ext cx="23806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Ven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1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n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e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ut</a:t>
            </a:r>
            <a:r>
              <a:rPr dirty="0" sz="2800" spc="5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al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747266" y="5890361"/>
            <a:ext cx="2284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Arquitecturas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actuales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26406" y="1783610"/>
            <a:ext cx="3359838" cy="39445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60479" y="3593477"/>
            <a:ext cx="657004" cy="565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570469" y="5890361"/>
            <a:ext cx="1804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Arquitectura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828209" y="1692330"/>
            <a:ext cx="3477912" cy="41256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773418" y="1416177"/>
            <a:ext cx="35115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Arial"/>
                <a:cs typeface="Arial"/>
              </a:rPr>
              <a:t>Arquitectura basada en estándares de</a:t>
            </a:r>
            <a:r>
              <a:rPr dirty="0" sz="1200" spc="50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industria.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2284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Características fundamentales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SOA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10354" y="1074166"/>
            <a:ext cx="28162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Ent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e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p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ri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s</a:t>
            </a:r>
            <a:r>
              <a:rPr dirty="0" sz="2800" spc="10" b="0">
                <a:solidFill>
                  <a:srgbClr val="2FA2DC"/>
                </a:solidFill>
                <a:latin typeface="Arial"/>
                <a:cs typeface="Arial"/>
              </a:rPr>
              <a:t>e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e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nt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ic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747266" y="5508142"/>
            <a:ext cx="22840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Arquitecturas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actuales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94130" y="2547085"/>
            <a:ext cx="3800932" cy="25517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87099" y="3538880"/>
            <a:ext cx="657004" cy="566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570469" y="5508142"/>
            <a:ext cx="18040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Arquitectura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69785" y="1922145"/>
            <a:ext cx="36093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56285" marR="5080" indent="-74422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Visión </a:t>
            </a:r>
            <a:r>
              <a:rPr dirty="0" sz="1200" spc="-5" b="1">
                <a:latin typeface="Arial"/>
                <a:cs typeface="Arial"/>
              </a:rPr>
              <a:t>empresarial de los activos de </a:t>
            </a:r>
            <a:r>
              <a:rPr dirty="0" sz="1200" b="1">
                <a:latin typeface="Arial"/>
                <a:cs typeface="Arial"/>
              </a:rPr>
              <a:t>TI por medio  </a:t>
            </a:r>
            <a:r>
              <a:rPr dirty="0" sz="1200" spc="-5" b="1">
                <a:latin typeface="Arial"/>
                <a:cs typeface="Arial"/>
              </a:rPr>
              <a:t>de </a:t>
            </a:r>
            <a:r>
              <a:rPr dirty="0" sz="1200" b="1">
                <a:latin typeface="Arial"/>
                <a:cs typeface="Arial"/>
              </a:rPr>
              <a:t>un </a:t>
            </a:r>
            <a:r>
              <a:rPr dirty="0" sz="1200" spc="-5" b="1">
                <a:latin typeface="Arial"/>
                <a:cs typeface="Arial"/>
              </a:rPr>
              <a:t>inventario de</a:t>
            </a:r>
            <a:r>
              <a:rPr dirty="0" sz="1200" spc="30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servicios.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21679" y="2667000"/>
            <a:ext cx="5134361" cy="27492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422846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Características fundamentales </a:t>
            </a:r>
            <a:r>
              <a:rPr dirty="0"/>
              <a:t>de</a:t>
            </a:r>
            <a:r>
              <a:rPr dirty="0" spc="5"/>
              <a:t> </a:t>
            </a:r>
            <a:r>
              <a:rPr dirty="0"/>
              <a:t>SOA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747266" y="5890361"/>
            <a:ext cx="2284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Arquitecturas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actuales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41046" y="1928138"/>
            <a:ext cx="3266891" cy="38559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60479" y="3593477"/>
            <a:ext cx="657004" cy="565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570469" y="5890361"/>
            <a:ext cx="1804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Arquitectura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60819" y="2429255"/>
            <a:ext cx="3683508" cy="33665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110354" y="1074166"/>
            <a:ext cx="6026150" cy="11309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Composition-centric</a:t>
            </a:r>
            <a:endParaRPr sz="2800">
              <a:latin typeface="Arial"/>
              <a:cs typeface="Arial"/>
            </a:endParaRPr>
          </a:p>
          <a:p>
            <a:pPr marL="3274695" marR="5080" indent="-551815">
              <a:lnSpc>
                <a:spcPct val="100000"/>
              </a:lnSpc>
              <a:spcBef>
                <a:spcPts val="2465"/>
              </a:spcBef>
            </a:pPr>
            <a:r>
              <a:rPr dirty="0" sz="1200" spc="-5" b="1">
                <a:latin typeface="Arial"/>
                <a:cs typeface="Arial"/>
              </a:rPr>
              <a:t>Automatización </a:t>
            </a:r>
            <a:r>
              <a:rPr dirty="0" sz="1200" b="1">
                <a:latin typeface="Arial"/>
                <a:cs typeface="Arial"/>
              </a:rPr>
              <a:t>por medio </a:t>
            </a:r>
            <a:r>
              <a:rPr dirty="0" sz="1200" spc="-5" b="1">
                <a:latin typeface="Arial"/>
                <a:cs typeface="Arial"/>
              </a:rPr>
              <a:t>de la </a:t>
            </a:r>
            <a:r>
              <a:rPr dirty="0" sz="1200" b="1">
                <a:latin typeface="Arial"/>
                <a:cs typeface="Arial"/>
              </a:rPr>
              <a:t>composición  </a:t>
            </a:r>
            <a:r>
              <a:rPr dirty="0" sz="1200" spc="-5" b="1">
                <a:latin typeface="Arial"/>
                <a:cs typeface="Arial"/>
              </a:rPr>
              <a:t>y re-composición de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servicios.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4080" y="1473453"/>
            <a:ext cx="10402570" cy="136715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312670" marR="5080" indent="-2299970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Entendiendo la Orientación a</a:t>
            </a:r>
            <a:r>
              <a:rPr dirty="0" sz="4400" spc="-75"/>
              <a:t> </a:t>
            </a:r>
            <a:r>
              <a:rPr dirty="0" sz="4400"/>
              <a:t>Servicios  y la Arquitectura</a:t>
            </a:r>
            <a:r>
              <a:rPr dirty="0" sz="4400" spc="-15"/>
              <a:t> </a:t>
            </a:r>
            <a:r>
              <a:rPr dirty="0" sz="4400" spc="-5"/>
              <a:t>SOA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0" y="3906011"/>
            <a:ext cx="12192000" cy="96520"/>
          </a:xfrm>
          <a:custGeom>
            <a:avLst/>
            <a:gdLst/>
            <a:ahLst/>
            <a:cxnLst/>
            <a:rect l="l" t="t" r="r" b="b"/>
            <a:pathLst>
              <a:path w="12192000" h="96520">
                <a:moveTo>
                  <a:pt x="0" y="96012"/>
                </a:moveTo>
                <a:lnTo>
                  <a:pt x="12192000" y="96012"/>
                </a:lnTo>
                <a:lnTo>
                  <a:pt x="12192000" y="0"/>
                </a:lnTo>
                <a:lnTo>
                  <a:pt x="0" y="0"/>
                </a:lnTo>
                <a:lnTo>
                  <a:pt x="0" y="9601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51120" y="3000755"/>
            <a:ext cx="1765553" cy="1765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87340" y="2997707"/>
            <a:ext cx="1417320" cy="1417320"/>
          </a:xfrm>
          <a:custGeom>
            <a:avLst/>
            <a:gdLst/>
            <a:ahLst/>
            <a:cxnLst/>
            <a:rect l="l" t="t" r="r" b="b"/>
            <a:pathLst>
              <a:path w="1417320" h="1417320">
                <a:moveTo>
                  <a:pt x="708660" y="0"/>
                </a:moveTo>
                <a:lnTo>
                  <a:pt x="660137" y="1634"/>
                </a:lnTo>
                <a:lnTo>
                  <a:pt x="612492" y="6468"/>
                </a:lnTo>
                <a:lnTo>
                  <a:pt x="565831" y="14396"/>
                </a:lnTo>
                <a:lnTo>
                  <a:pt x="520259" y="25311"/>
                </a:lnTo>
                <a:lnTo>
                  <a:pt x="475881" y="39110"/>
                </a:lnTo>
                <a:lnTo>
                  <a:pt x="432804" y="55685"/>
                </a:lnTo>
                <a:lnTo>
                  <a:pt x="391132" y="74932"/>
                </a:lnTo>
                <a:lnTo>
                  <a:pt x="350971" y="96745"/>
                </a:lnTo>
                <a:lnTo>
                  <a:pt x="312427" y="121019"/>
                </a:lnTo>
                <a:lnTo>
                  <a:pt x="275605" y="147648"/>
                </a:lnTo>
                <a:lnTo>
                  <a:pt x="240611" y="176527"/>
                </a:lnTo>
                <a:lnTo>
                  <a:pt x="207549" y="207549"/>
                </a:lnTo>
                <a:lnTo>
                  <a:pt x="176527" y="240611"/>
                </a:lnTo>
                <a:lnTo>
                  <a:pt x="147648" y="275605"/>
                </a:lnTo>
                <a:lnTo>
                  <a:pt x="121019" y="312427"/>
                </a:lnTo>
                <a:lnTo>
                  <a:pt x="96745" y="350971"/>
                </a:lnTo>
                <a:lnTo>
                  <a:pt x="74932" y="391132"/>
                </a:lnTo>
                <a:lnTo>
                  <a:pt x="55685" y="432804"/>
                </a:lnTo>
                <a:lnTo>
                  <a:pt x="39110" y="475881"/>
                </a:lnTo>
                <a:lnTo>
                  <a:pt x="25311" y="520259"/>
                </a:lnTo>
                <a:lnTo>
                  <a:pt x="14396" y="565831"/>
                </a:lnTo>
                <a:lnTo>
                  <a:pt x="6468" y="612492"/>
                </a:lnTo>
                <a:lnTo>
                  <a:pt x="1634" y="660137"/>
                </a:lnTo>
                <a:lnTo>
                  <a:pt x="0" y="708659"/>
                </a:lnTo>
                <a:lnTo>
                  <a:pt x="1634" y="757182"/>
                </a:lnTo>
                <a:lnTo>
                  <a:pt x="6468" y="804827"/>
                </a:lnTo>
                <a:lnTo>
                  <a:pt x="14396" y="851488"/>
                </a:lnTo>
                <a:lnTo>
                  <a:pt x="25311" y="897060"/>
                </a:lnTo>
                <a:lnTo>
                  <a:pt x="39110" y="941438"/>
                </a:lnTo>
                <a:lnTo>
                  <a:pt x="55685" y="984515"/>
                </a:lnTo>
                <a:lnTo>
                  <a:pt x="74932" y="1026187"/>
                </a:lnTo>
                <a:lnTo>
                  <a:pt x="96745" y="1066348"/>
                </a:lnTo>
                <a:lnTo>
                  <a:pt x="121019" y="1104892"/>
                </a:lnTo>
                <a:lnTo>
                  <a:pt x="147648" y="1141714"/>
                </a:lnTo>
                <a:lnTo>
                  <a:pt x="176527" y="1176708"/>
                </a:lnTo>
                <a:lnTo>
                  <a:pt x="207549" y="1209770"/>
                </a:lnTo>
                <a:lnTo>
                  <a:pt x="240611" y="1240792"/>
                </a:lnTo>
                <a:lnTo>
                  <a:pt x="275605" y="1269671"/>
                </a:lnTo>
                <a:lnTo>
                  <a:pt x="312427" y="1296300"/>
                </a:lnTo>
                <a:lnTo>
                  <a:pt x="350971" y="1320574"/>
                </a:lnTo>
                <a:lnTo>
                  <a:pt x="391132" y="1342387"/>
                </a:lnTo>
                <a:lnTo>
                  <a:pt x="432804" y="1361634"/>
                </a:lnTo>
                <a:lnTo>
                  <a:pt x="475881" y="1378209"/>
                </a:lnTo>
                <a:lnTo>
                  <a:pt x="520259" y="1392008"/>
                </a:lnTo>
                <a:lnTo>
                  <a:pt x="565831" y="1402923"/>
                </a:lnTo>
                <a:lnTo>
                  <a:pt x="612492" y="1410851"/>
                </a:lnTo>
                <a:lnTo>
                  <a:pt x="660137" y="1415685"/>
                </a:lnTo>
                <a:lnTo>
                  <a:pt x="708660" y="1417319"/>
                </a:lnTo>
                <a:lnTo>
                  <a:pt x="757182" y="1415685"/>
                </a:lnTo>
                <a:lnTo>
                  <a:pt x="804827" y="1410851"/>
                </a:lnTo>
                <a:lnTo>
                  <a:pt x="851488" y="1402923"/>
                </a:lnTo>
                <a:lnTo>
                  <a:pt x="897060" y="1392008"/>
                </a:lnTo>
                <a:lnTo>
                  <a:pt x="941438" y="1378209"/>
                </a:lnTo>
                <a:lnTo>
                  <a:pt x="984515" y="1361634"/>
                </a:lnTo>
                <a:lnTo>
                  <a:pt x="1026187" y="1342387"/>
                </a:lnTo>
                <a:lnTo>
                  <a:pt x="1066348" y="1320574"/>
                </a:lnTo>
                <a:lnTo>
                  <a:pt x="1104892" y="1296300"/>
                </a:lnTo>
                <a:lnTo>
                  <a:pt x="1141714" y="1269671"/>
                </a:lnTo>
                <a:lnTo>
                  <a:pt x="1176708" y="1240792"/>
                </a:lnTo>
                <a:lnTo>
                  <a:pt x="1209770" y="1209770"/>
                </a:lnTo>
                <a:lnTo>
                  <a:pt x="1240792" y="1176708"/>
                </a:lnTo>
                <a:lnTo>
                  <a:pt x="1269671" y="1141714"/>
                </a:lnTo>
                <a:lnTo>
                  <a:pt x="1296300" y="1104892"/>
                </a:lnTo>
                <a:lnTo>
                  <a:pt x="1320574" y="1066348"/>
                </a:lnTo>
                <a:lnTo>
                  <a:pt x="1342387" y="1026187"/>
                </a:lnTo>
                <a:lnTo>
                  <a:pt x="1361634" y="984515"/>
                </a:lnTo>
                <a:lnTo>
                  <a:pt x="1378209" y="941438"/>
                </a:lnTo>
                <a:lnTo>
                  <a:pt x="1392008" y="897060"/>
                </a:lnTo>
                <a:lnTo>
                  <a:pt x="1402923" y="851488"/>
                </a:lnTo>
                <a:lnTo>
                  <a:pt x="1410851" y="804827"/>
                </a:lnTo>
                <a:lnTo>
                  <a:pt x="1415685" y="757182"/>
                </a:lnTo>
                <a:lnTo>
                  <a:pt x="1417319" y="708659"/>
                </a:lnTo>
                <a:lnTo>
                  <a:pt x="1415685" y="660137"/>
                </a:lnTo>
                <a:lnTo>
                  <a:pt x="1410851" y="612492"/>
                </a:lnTo>
                <a:lnTo>
                  <a:pt x="1402923" y="565831"/>
                </a:lnTo>
                <a:lnTo>
                  <a:pt x="1392008" y="520259"/>
                </a:lnTo>
                <a:lnTo>
                  <a:pt x="1378209" y="475881"/>
                </a:lnTo>
                <a:lnTo>
                  <a:pt x="1361634" y="432804"/>
                </a:lnTo>
                <a:lnTo>
                  <a:pt x="1342387" y="391132"/>
                </a:lnTo>
                <a:lnTo>
                  <a:pt x="1320574" y="350971"/>
                </a:lnTo>
                <a:lnTo>
                  <a:pt x="1296300" y="312427"/>
                </a:lnTo>
                <a:lnTo>
                  <a:pt x="1269671" y="275605"/>
                </a:lnTo>
                <a:lnTo>
                  <a:pt x="1240792" y="240611"/>
                </a:lnTo>
                <a:lnTo>
                  <a:pt x="1209770" y="207549"/>
                </a:lnTo>
                <a:lnTo>
                  <a:pt x="1176708" y="176527"/>
                </a:lnTo>
                <a:lnTo>
                  <a:pt x="1141714" y="147648"/>
                </a:lnTo>
                <a:lnTo>
                  <a:pt x="1104892" y="121019"/>
                </a:lnTo>
                <a:lnTo>
                  <a:pt x="1066348" y="96745"/>
                </a:lnTo>
                <a:lnTo>
                  <a:pt x="1026187" y="74932"/>
                </a:lnTo>
                <a:lnTo>
                  <a:pt x="984515" y="55685"/>
                </a:lnTo>
                <a:lnTo>
                  <a:pt x="941438" y="39110"/>
                </a:lnTo>
                <a:lnTo>
                  <a:pt x="897060" y="25311"/>
                </a:lnTo>
                <a:lnTo>
                  <a:pt x="851488" y="14396"/>
                </a:lnTo>
                <a:lnTo>
                  <a:pt x="804827" y="6468"/>
                </a:lnTo>
                <a:lnTo>
                  <a:pt x="757182" y="1634"/>
                </a:lnTo>
                <a:lnTo>
                  <a:pt x="70866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45479" y="1429511"/>
            <a:ext cx="179832" cy="179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89476" y="1316736"/>
            <a:ext cx="67310" cy="292735"/>
          </a:xfrm>
          <a:custGeom>
            <a:avLst/>
            <a:gdLst/>
            <a:ahLst/>
            <a:cxnLst/>
            <a:rect l="l" t="t" r="r" b="b"/>
            <a:pathLst>
              <a:path w="67310" h="292734">
                <a:moveTo>
                  <a:pt x="41275" y="0"/>
                </a:moveTo>
                <a:lnTo>
                  <a:pt x="25781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0"/>
                </a:lnTo>
                <a:lnTo>
                  <a:pt x="0" y="266826"/>
                </a:lnTo>
                <a:lnTo>
                  <a:pt x="2028" y="276856"/>
                </a:lnTo>
                <a:lnTo>
                  <a:pt x="7556" y="285051"/>
                </a:lnTo>
                <a:lnTo>
                  <a:pt x="15751" y="290579"/>
                </a:lnTo>
                <a:lnTo>
                  <a:pt x="25781" y="292608"/>
                </a:lnTo>
                <a:lnTo>
                  <a:pt x="41275" y="292608"/>
                </a:lnTo>
                <a:lnTo>
                  <a:pt x="51304" y="290579"/>
                </a:lnTo>
                <a:lnTo>
                  <a:pt x="59499" y="285051"/>
                </a:lnTo>
                <a:lnTo>
                  <a:pt x="65027" y="276856"/>
                </a:lnTo>
                <a:lnTo>
                  <a:pt x="67056" y="266826"/>
                </a:lnTo>
                <a:lnTo>
                  <a:pt x="67056" y="25780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71971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72136" y="51435"/>
                </a:moveTo>
                <a:lnTo>
                  <a:pt x="8000" y="51435"/>
                </a:lnTo>
                <a:lnTo>
                  <a:pt x="0" y="59436"/>
                </a:lnTo>
                <a:lnTo>
                  <a:pt x="0" y="473582"/>
                </a:lnTo>
                <a:lnTo>
                  <a:pt x="8000" y="481583"/>
                </a:lnTo>
                <a:lnTo>
                  <a:pt x="400430" y="481583"/>
                </a:lnTo>
                <a:lnTo>
                  <a:pt x="408431" y="473582"/>
                </a:lnTo>
                <a:lnTo>
                  <a:pt x="408431" y="446405"/>
                </a:lnTo>
                <a:lnTo>
                  <a:pt x="35432" y="446405"/>
                </a:lnTo>
                <a:lnTo>
                  <a:pt x="35432" y="86613"/>
                </a:lnTo>
                <a:lnTo>
                  <a:pt x="72136" y="86613"/>
                </a:lnTo>
                <a:lnTo>
                  <a:pt x="80137" y="78739"/>
                </a:lnTo>
                <a:lnTo>
                  <a:pt x="80137" y="59436"/>
                </a:lnTo>
                <a:lnTo>
                  <a:pt x="72136" y="51435"/>
                </a:lnTo>
                <a:close/>
              </a:path>
              <a:path w="408939" h="481964">
                <a:moveTo>
                  <a:pt x="295910" y="35178"/>
                </a:moveTo>
                <a:lnTo>
                  <a:pt x="260476" y="35178"/>
                </a:lnTo>
                <a:lnTo>
                  <a:pt x="260476" y="78993"/>
                </a:lnTo>
                <a:lnTo>
                  <a:pt x="268350" y="86613"/>
                </a:lnTo>
                <a:lnTo>
                  <a:pt x="373252" y="86613"/>
                </a:lnTo>
                <a:lnTo>
                  <a:pt x="373252" y="446405"/>
                </a:lnTo>
                <a:lnTo>
                  <a:pt x="408431" y="446405"/>
                </a:lnTo>
                <a:lnTo>
                  <a:pt x="408431" y="59436"/>
                </a:lnTo>
                <a:lnTo>
                  <a:pt x="400430" y="51435"/>
                </a:lnTo>
                <a:lnTo>
                  <a:pt x="295910" y="51435"/>
                </a:lnTo>
                <a:lnTo>
                  <a:pt x="295910" y="35178"/>
                </a:lnTo>
                <a:close/>
              </a:path>
              <a:path w="408939" h="481964">
                <a:moveTo>
                  <a:pt x="288036" y="0"/>
                </a:moveTo>
                <a:lnTo>
                  <a:pt x="120776" y="0"/>
                </a:lnTo>
                <a:lnTo>
                  <a:pt x="112775" y="8000"/>
                </a:lnTo>
                <a:lnTo>
                  <a:pt x="112775" y="120650"/>
                </a:lnTo>
                <a:lnTo>
                  <a:pt x="120776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4"/>
                </a:lnTo>
                <a:lnTo>
                  <a:pt x="249174" y="93345"/>
                </a:lnTo>
                <a:lnTo>
                  <a:pt x="147954" y="93345"/>
                </a:lnTo>
                <a:lnTo>
                  <a:pt x="147954" y="35178"/>
                </a:lnTo>
                <a:lnTo>
                  <a:pt x="295910" y="35178"/>
                </a:lnTo>
                <a:lnTo>
                  <a:pt x="295910" y="8000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19800" y="3722370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19800" y="3655314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19800" y="3770376"/>
            <a:ext cx="173990" cy="36830"/>
          </a:xfrm>
          <a:custGeom>
            <a:avLst/>
            <a:gdLst/>
            <a:ahLst/>
            <a:cxnLst/>
            <a:rect l="l" t="t" r="r" b="b"/>
            <a:pathLst>
              <a:path w="173989" h="36829">
                <a:moveTo>
                  <a:pt x="155955" y="0"/>
                </a:moveTo>
                <a:lnTo>
                  <a:pt x="17779" y="0"/>
                </a:lnTo>
                <a:lnTo>
                  <a:pt x="10876" y="1448"/>
                </a:lnTo>
                <a:lnTo>
                  <a:pt x="5222" y="5397"/>
                </a:lnTo>
                <a:lnTo>
                  <a:pt x="1402" y="11251"/>
                </a:lnTo>
                <a:lnTo>
                  <a:pt x="0" y="18415"/>
                </a:lnTo>
                <a:lnTo>
                  <a:pt x="1402" y="25431"/>
                </a:lnTo>
                <a:lnTo>
                  <a:pt x="5222" y="31210"/>
                </a:lnTo>
                <a:lnTo>
                  <a:pt x="10876" y="35131"/>
                </a:lnTo>
                <a:lnTo>
                  <a:pt x="17779" y="36575"/>
                </a:lnTo>
                <a:lnTo>
                  <a:pt x="155955" y="36575"/>
                </a:lnTo>
                <a:lnTo>
                  <a:pt x="162859" y="35131"/>
                </a:lnTo>
                <a:lnTo>
                  <a:pt x="168513" y="31210"/>
                </a:lnTo>
                <a:lnTo>
                  <a:pt x="172333" y="25431"/>
                </a:lnTo>
                <a:lnTo>
                  <a:pt x="173736" y="18415"/>
                </a:lnTo>
                <a:lnTo>
                  <a:pt x="172333" y="11251"/>
                </a:lnTo>
                <a:lnTo>
                  <a:pt x="168513" y="5397"/>
                </a:lnTo>
                <a:lnTo>
                  <a:pt x="162859" y="1448"/>
                </a:lnTo>
                <a:lnTo>
                  <a:pt x="1559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58840" y="363474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4" h="41275">
                <a:moveTo>
                  <a:pt x="19812" y="0"/>
                </a:moveTo>
                <a:lnTo>
                  <a:pt x="12162" y="1609"/>
                </a:lnTo>
                <a:lnTo>
                  <a:pt x="5857" y="6016"/>
                </a:lnTo>
                <a:lnTo>
                  <a:pt x="1577" y="12590"/>
                </a:lnTo>
                <a:lnTo>
                  <a:pt x="0" y="20701"/>
                </a:lnTo>
                <a:lnTo>
                  <a:pt x="1577" y="28664"/>
                </a:lnTo>
                <a:lnTo>
                  <a:pt x="5857" y="35163"/>
                </a:lnTo>
                <a:lnTo>
                  <a:pt x="12162" y="39542"/>
                </a:lnTo>
                <a:lnTo>
                  <a:pt x="19812" y="41148"/>
                </a:lnTo>
                <a:lnTo>
                  <a:pt x="27568" y="39542"/>
                </a:lnTo>
                <a:lnTo>
                  <a:pt x="33861" y="35163"/>
                </a:lnTo>
                <a:lnTo>
                  <a:pt x="38082" y="28664"/>
                </a:lnTo>
                <a:lnTo>
                  <a:pt x="39624" y="20701"/>
                </a:lnTo>
                <a:lnTo>
                  <a:pt x="38082" y="12590"/>
                </a:lnTo>
                <a:lnTo>
                  <a:pt x="33861" y="6016"/>
                </a:lnTo>
                <a:lnTo>
                  <a:pt x="27568" y="1609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58840" y="370179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39"/>
                </a:lnTo>
                <a:lnTo>
                  <a:pt x="5857" y="5746"/>
                </a:lnTo>
                <a:lnTo>
                  <a:pt x="1577" y="12001"/>
                </a:lnTo>
                <a:lnTo>
                  <a:pt x="0" y="19684"/>
                </a:lnTo>
                <a:lnTo>
                  <a:pt x="1577" y="27515"/>
                </a:lnTo>
                <a:lnTo>
                  <a:pt x="5857" y="33845"/>
                </a:lnTo>
                <a:lnTo>
                  <a:pt x="12162" y="38080"/>
                </a:lnTo>
                <a:lnTo>
                  <a:pt x="19812" y="39623"/>
                </a:lnTo>
                <a:lnTo>
                  <a:pt x="27568" y="38080"/>
                </a:lnTo>
                <a:lnTo>
                  <a:pt x="33861" y="33845"/>
                </a:lnTo>
                <a:lnTo>
                  <a:pt x="38082" y="27515"/>
                </a:lnTo>
                <a:lnTo>
                  <a:pt x="39624" y="19684"/>
                </a:lnTo>
                <a:lnTo>
                  <a:pt x="38082" y="12001"/>
                </a:lnTo>
                <a:lnTo>
                  <a:pt x="33861" y="5746"/>
                </a:lnTo>
                <a:lnTo>
                  <a:pt x="27568" y="1539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58840" y="376885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41"/>
                </a:lnTo>
                <a:lnTo>
                  <a:pt x="5857" y="5762"/>
                </a:lnTo>
                <a:lnTo>
                  <a:pt x="1577" y="12055"/>
                </a:lnTo>
                <a:lnTo>
                  <a:pt x="0" y="19812"/>
                </a:lnTo>
                <a:lnTo>
                  <a:pt x="1577" y="27461"/>
                </a:lnTo>
                <a:lnTo>
                  <a:pt x="5857" y="33766"/>
                </a:lnTo>
                <a:lnTo>
                  <a:pt x="12162" y="38046"/>
                </a:lnTo>
                <a:lnTo>
                  <a:pt x="19812" y="39624"/>
                </a:lnTo>
                <a:lnTo>
                  <a:pt x="27568" y="38046"/>
                </a:lnTo>
                <a:lnTo>
                  <a:pt x="33861" y="33766"/>
                </a:lnTo>
                <a:lnTo>
                  <a:pt x="38082" y="27461"/>
                </a:lnTo>
                <a:lnTo>
                  <a:pt x="39624" y="19812"/>
                </a:lnTo>
                <a:lnTo>
                  <a:pt x="38082" y="12055"/>
                </a:lnTo>
                <a:lnTo>
                  <a:pt x="33861" y="5762"/>
                </a:lnTo>
                <a:lnTo>
                  <a:pt x="27568" y="1541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019800" y="3854958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58840" y="3835908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41"/>
                </a:lnTo>
                <a:lnTo>
                  <a:pt x="5857" y="5762"/>
                </a:lnTo>
                <a:lnTo>
                  <a:pt x="1577" y="12055"/>
                </a:lnTo>
                <a:lnTo>
                  <a:pt x="0" y="19812"/>
                </a:lnTo>
                <a:lnTo>
                  <a:pt x="1577" y="27461"/>
                </a:lnTo>
                <a:lnTo>
                  <a:pt x="5857" y="33766"/>
                </a:lnTo>
                <a:lnTo>
                  <a:pt x="12162" y="38046"/>
                </a:lnTo>
                <a:lnTo>
                  <a:pt x="19812" y="39624"/>
                </a:lnTo>
                <a:lnTo>
                  <a:pt x="27568" y="38046"/>
                </a:lnTo>
                <a:lnTo>
                  <a:pt x="33861" y="33766"/>
                </a:lnTo>
                <a:lnTo>
                  <a:pt x="38082" y="27461"/>
                </a:lnTo>
                <a:lnTo>
                  <a:pt x="39624" y="19812"/>
                </a:lnTo>
                <a:lnTo>
                  <a:pt x="38082" y="12055"/>
                </a:lnTo>
                <a:lnTo>
                  <a:pt x="33861" y="5762"/>
                </a:lnTo>
                <a:lnTo>
                  <a:pt x="27568" y="1541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69035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Entendiendo </a:t>
            </a:r>
            <a:r>
              <a:rPr dirty="0" sz="1800" spc="-5" b="1">
                <a:latin typeface="Arial"/>
                <a:cs typeface="Arial"/>
              </a:rPr>
              <a:t>la Orientación a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spc="-5" b="1">
                <a:latin typeface="Arial"/>
                <a:cs typeface="Arial"/>
              </a:rPr>
              <a:t>y la Arquitectura</a:t>
            </a:r>
            <a:r>
              <a:rPr dirty="0" sz="1800" spc="10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SOA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1620" y="861186"/>
            <a:ext cx="19672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tr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cc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65226" y="1701546"/>
            <a:ext cx="1027176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La </a:t>
            </a:r>
            <a:r>
              <a:rPr dirty="0" sz="1800" spc="-5" b="1">
                <a:latin typeface="Arial"/>
                <a:cs typeface="Arial"/>
              </a:rPr>
              <a:t>orientación a servicios es </a:t>
            </a:r>
            <a:r>
              <a:rPr dirty="0" sz="1800" b="1">
                <a:latin typeface="Arial"/>
                <a:cs typeface="Arial"/>
              </a:rPr>
              <a:t>un </a:t>
            </a:r>
            <a:r>
              <a:rPr dirty="0" sz="1800" spc="-5" b="1">
                <a:latin typeface="Arial"/>
                <a:cs typeface="Arial"/>
              </a:rPr>
              <a:t>paradigma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diseño </a:t>
            </a:r>
            <a:r>
              <a:rPr dirty="0" sz="1800" spc="-5">
                <a:latin typeface="Arial"/>
                <a:cs typeface="Arial"/>
              </a:rPr>
              <a:t>destinado a </a:t>
            </a:r>
            <a:r>
              <a:rPr dirty="0" sz="1800">
                <a:latin typeface="Arial"/>
                <a:cs typeface="Arial"/>
              </a:rPr>
              <a:t>la </a:t>
            </a:r>
            <a:r>
              <a:rPr dirty="0" sz="1800" spc="-5" b="1">
                <a:latin typeface="Arial"/>
                <a:cs typeface="Arial"/>
              </a:rPr>
              <a:t>creación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soluciones  </a:t>
            </a:r>
            <a:r>
              <a:rPr dirty="0" sz="1800" b="1">
                <a:latin typeface="Arial"/>
                <a:cs typeface="Arial"/>
              </a:rPr>
              <a:t>con </a:t>
            </a:r>
            <a:r>
              <a:rPr dirty="0" sz="1800" spc="-5" b="1">
                <a:latin typeface="Arial"/>
                <a:cs typeface="Arial"/>
              </a:rPr>
              <a:t>lógica </a:t>
            </a:r>
            <a:r>
              <a:rPr dirty="0" sz="1800" spc="-5">
                <a:latin typeface="Arial"/>
                <a:cs typeface="Arial"/>
              </a:rPr>
              <a:t>que se </a:t>
            </a:r>
            <a:r>
              <a:rPr dirty="0" sz="1800" b="1">
                <a:latin typeface="Arial"/>
                <a:cs typeface="Arial"/>
              </a:rPr>
              <a:t>configura </a:t>
            </a:r>
            <a:r>
              <a:rPr dirty="0" sz="1800" spc="-5" b="1">
                <a:latin typeface="Arial"/>
                <a:cs typeface="Arial"/>
              </a:rPr>
              <a:t>individualmente </a:t>
            </a:r>
            <a:r>
              <a:rPr dirty="0" sz="1800" b="1">
                <a:latin typeface="Arial"/>
                <a:cs typeface="Arial"/>
              </a:rPr>
              <a:t>para poder utilizarse de </a:t>
            </a:r>
            <a:r>
              <a:rPr dirty="0" sz="1800" spc="-5" b="1">
                <a:latin typeface="Arial"/>
                <a:cs typeface="Arial"/>
              </a:rPr>
              <a:t>manera colectiva y  repetida </a:t>
            </a:r>
            <a:r>
              <a:rPr dirty="0" sz="1800" spc="-5">
                <a:latin typeface="Arial"/>
                <a:cs typeface="Arial"/>
              </a:rPr>
              <a:t>en el </a:t>
            </a:r>
            <a:r>
              <a:rPr dirty="0" sz="1800" spc="-10">
                <a:latin typeface="Arial"/>
                <a:cs typeface="Arial"/>
              </a:rPr>
              <a:t>apoyo </a:t>
            </a:r>
            <a:r>
              <a:rPr dirty="0" sz="1800" spc="-5">
                <a:latin typeface="Arial"/>
                <a:cs typeface="Arial"/>
              </a:rPr>
              <a:t>de </a:t>
            </a:r>
            <a:r>
              <a:rPr dirty="0" sz="1800">
                <a:latin typeface="Arial"/>
                <a:cs typeface="Arial"/>
              </a:rPr>
              <a:t>la </a:t>
            </a:r>
            <a:r>
              <a:rPr dirty="0" sz="1800" spc="-5" b="1">
                <a:latin typeface="Arial"/>
                <a:cs typeface="Arial"/>
              </a:rPr>
              <a:t>realización </a:t>
            </a:r>
            <a:r>
              <a:rPr dirty="0" sz="1800" b="1">
                <a:latin typeface="Arial"/>
                <a:cs typeface="Arial"/>
              </a:rPr>
              <a:t>los </a:t>
            </a:r>
            <a:r>
              <a:rPr dirty="0" sz="1800" spc="-5" b="1">
                <a:latin typeface="Arial"/>
                <a:cs typeface="Arial"/>
              </a:rPr>
              <a:t>objetivos </a:t>
            </a:r>
            <a:r>
              <a:rPr dirty="0" sz="1800" b="1">
                <a:latin typeface="Arial"/>
                <a:cs typeface="Arial"/>
              </a:rPr>
              <a:t>y beneficios </a:t>
            </a:r>
            <a:r>
              <a:rPr dirty="0" sz="1800" spc="-5" b="1">
                <a:latin typeface="Arial"/>
                <a:cs typeface="Arial"/>
              </a:rPr>
              <a:t>estratégicos </a:t>
            </a:r>
            <a:r>
              <a:rPr dirty="0" sz="1800">
                <a:latin typeface="Arial"/>
                <a:cs typeface="Arial"/>
              </a:rPr>
              <a:t>y </a:t>
            </a:r>
            <a:r>
              <a:rPr dirty="0" sz="1800" spc="-5">
                <a:latin typeface="Arial"/>
                <a:cs typeface="Arial"/>
              </a:rPr>
              <a:t>asociados con la  </a:t>
            </a:r>
            <a:r>
              <a:rPr dirty="0" sz="1800" b="1">
                <a:latin typeface="Arial"/>
                <a:cs typeface="Arial"/>
              </a:rPr>
              <a:t>computación orientada </a:t>
            </a:r>
            <a:r>
              <a:rPr dirty="0" sz="1800" spc="-5" b="1">
                <a:latin typeface="Arial"/>
                <a:cs typeface="Arial"/>
              </a:rPr>
              <a:t>a</a:t>
            </a:r>
            <a:r>
              <a:rPr dirty="0" sz="1800" spc="-10" b="1">
                <a:latin typeface="Arial"/>
                <a:cs typeface="Arial"/>
              </a:rPr>
              <a:t> servicios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21886" y="3208059"/>
            <a:ext cx="3943996" cy="30601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31621" y="3983863"/>
            <a:ext cx="402526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La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esencia de la orientación a  servicios es establecer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un</a:t>
            </a:r>
            <a:r>
              <a:rPr dirty="0" sz="1800" spc="37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entorno  de TI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inherentemente capaz de  acomodarse al cambio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del</a:t>
            </a:r>
            <a:r>
              <a:rPr dirty="0" sz="1800" spc="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negocio.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69035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Entendiendo </a:t>
            </a:r>
            <a:r>
              <a:rPr dirty="0" sz="1800" spc="-5" b="1">
                <a:latin typeface="Arial"/>
                <a:cs typeface="Arial"/>
              </a:rPr>
              <a:t>la Orientación a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spc="-5" b="1">
                <a:latin typeface="Arial"/>
                <a:cs typeface="Arial"/>
              </a:rPr>
              <a:t>y la Arquitectura</a:t>
            </a:r>
            <a:r>
              <a:rPr dirty="0" sz="1800" spc="10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SOA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61620" y="861186"/>
            <a:ext cx="62026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Principios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de la 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Orientación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a</a:t>
            </a:r>
            <a:r>
              <a:rPr dirty="0" sz="2800" spc="-35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Servicios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29000" y="1648967"/>
            <a:ext cx="5334000" cy="4597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39700" y="6403035"/>
            <a:ext cx="555625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Nota: </a:t>
            </a:r>
            <a:r>
              <a:rPr dirty="0" sz="1500" spc="-5">
                <a:latin typeface="Arial"/>
                <a:cs typeface="Arial"/>
              </a:rPr>
              <a:t>El </a:t>
            </a:r>
            <a:r>
              <a:rPr dirty="0" sz="1500">
                <a:latin typeface="Arial"/>
                <a:cs typeface="Arial"/>
              </a:rPr>
              <a:t>detalle </a:t>
            </a:r>
            <a:r>
              <a:rPr dirty="0" sz="1500" spc="-5">
                <a:latin typeface="Arial"/>
                <a:cs typeface="Arial"/>
              </a:rPr>
              <a:t>de cada </a:t>
            </a:r>
            <a:r>
              <a:rPr dirty="0" sz="1500">
                <a:latin typeface="Arial"/>
                <a:cs typeface="Arial"/>
              </a:rPr>
              <a:t>principio </a:t>
            </a:r>
            <a:r>
              <a:rPr dirty="0" sz="1500" spc="-5">
                <a:latin typeface="Arial"/>
                <a:cs typeface="Arial"/>
              </a:rPr>
              <a:t>de </a:t>
            </a:r>
            <a:r>
              <a:rPr dirty="0" sz="1500">
                <a:latin typeface="Arial"/>
                <a:cs typeface="Arial"/>
              </a:rPr>
              <a:t>diseño </a:t>
            </a:r>
            <a:r>
              <a:rPr dirty="0" sz="1500" spc="-5">
                <a:latin typeface="Arial"/>
                <a:cs typeface="Arial"/>
              </a:rPr>
              <a:t>se </a:t>
            </a:r>
            <a:r>
              <a:rPr dirty="0" sz="1500" spc="-15">
                <a:latin typeface="Arial"/>
                <a:cs typeface="Arial"/>
              </a:rPr>
              <a:t>ve </a:t>
            </a:r>
            <a:r>
              <a:rPr dirty="0" sz="1500" spc="-5">
                <a:latin typeface="Arial"/>
                <a:cs typeface="Arial"/>
              </a:rPr>
              <a:t>en el módulo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3.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5766" y="1817878"/>
            <a:ext cx="9175750" cy="3592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698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Este </a:t>
            </a:r>
            <a:r>
              <a:rPr dirty="0" sz="1800" spc="-5">
                <a:latin typeface="Arial"/>
                <a:cs typeface="Arial"/>
              </a:rPr>
              <a:t>documento hace parte del </a:t>
            </a:r>
            <a:r>
              <a:rPr dirty="0" sz="1800">
                <a:latin typeface="Arial"/>
                <a:cs typeface="Arial"/>
              </a:rPr>
              <a:t>Sistema </a:t>
            </a:r>
            <a:r>
              <a:rPr dirty="0" sz="1800" spc="-5">
                <a:latin typeface="Arial"/>
                <a:cs typeface="Arial"/>
              </a:rPr>
              <a:t>de Gestión </a:t>
            </a:r>
            <a:r>
              <a:rPr dirty="0" sz="1800">
                <a:latin typeface="Arial"/>
                <a:cs typeface="Arial"/>
              </a:rPr>
              <a:t>de </a:t>
            </a:r>
            <a:r>
              <a:rPr dirty="0" sz="1800" spc="-5">
                <a:latin typeface="Arial"/>
                <a:cs typeface="Arial"/>
              </a:rPr>
              <a:t>la Calidad de Itehl Digital  Technology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Solutions.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Las compañías, nombres, diseños </a:t>
            </a:r>
            <a:r>
              <a:rPr dirty="0" sz="1800">
                <a:latin typeface="Arial"/>
                <a:cs typeface="Arial"/>
              </a:rPr>
              <a:t>y </a:t>
            </a:r>
            <a:r>
              <a:rPr dirty="0" sz="1800" spc="-5">
                <a:latin typeface="Arial"/>
                <a:cs typeface="Arial"/>
              </a:rPr>
              <a:t>datos usados en </a:t>
            </a:r>
            <a:r>
              <a:rPr dirty="0" sz="1800">
                <a:latin typeface="Arial"/>
                <a:cs typeface="Arial"/>
              </a:rPr>
              <a:t>este </a:t>
            </a:r>
            <a:r>
              <a:rPr dirty="0" sz="1800" spc="-5">
                <a:latin typeface="Arial"/>
                <a:cs typeface="Arial"/>
              </a:rPr>
              <a:t>documento, corresponden </a:t>
            </a:r>
            <a:r>
              <a:rPr dirty="0" sz="1800" spc="-10">
                <a:latin typeface="Arial"/>
                <a:cs typeface="Arial"/>
              </a:rPr>
              <a:t>al  </a:t>
            </a:r>
            <a:r>
              <a:rPr dirty="0" sz="1800" spc="-5">
                <a:latin typeface="Arial"/>
                <a:cs typeface="Arial"/>
              </a:rPr>
              <a:t>capital intelectual adquirido durante el proceso de evolución de nuestra organización, a  partir de la utilización de </a:t>
            </a:r>
            <a:r>
              <a:rPr dirty="0" sz="1800">
                <a:latin typeface="Arial"/>
                <a:cs typeface="Arial"/>
              </a:rPr>
              <a:t>las </a:t>
            </a:r>
            <a:r>
              <a:rPr dirty="0" sz="1800" spc="-5">
                <a:latin typeface="Arial"/>
                <a:cs typeface="Arial"/>
              </a:rPr>
              <a:t>últimas tendencias en Entrenamiento, Consultoría e  Ingeniería de Software, aplicadas a las necesidades </a:t>
            </a:r>
            <a:r>
              <a:rPr dirty="0" sz="1800">
                <a:latin typeface="Arial"/>
                <a:cs typeface="Arial"/>
              </a:rPr>
              <a:t>de </a:t>
            </a:r>
            <a:r>
              <a:rPr dirty="0" sz="1800" spc="-5">
                <a:latin typeface="Arial"/>
                <a:cs typeface="Arial"/>
              </a:rPr>
              <a:t>negocio </a:t>
            </a:r>
            <a:r>
              <a:rPr dirty="0" sz="1800">
                <a:latin typeface="Arial"/>
                <a:cs typeface="Arial"/>
              </a:rPr>
              <a:t>de </a:t>
            </a:r>
            <a:r>
              <a:rPr dirty="0" sz="1800" spc="-5">
                <a:latin typeface="Arial"/>
                <a:cs typeface="Arial"/>
              </a:rPr>
              <a:t>nuestros aliados.  Ninguna parte de este documento puede ser reproducida </a:t>
            </a:r>
            <a:r>
              <a:rPr dirty="0" sz="1800">
                <a:latin typeface="Arial"/>
                <a:cs typeface="Arial"/>
              </a:rPr>
              <a:t>o </a:t>
            </a:r>
            <a:r>
              <a:rPr dirty="0" sz="1800" spc="-5">
                <a:latin typeface="Arial"/>
                <a:cs typeface="Arial"/>
              </a:rPr>
              <a:t>transmitida en </a:t>
            </a:r>
            <a:r>
              <a:rPr dirty="0" sz="1800" spc="-10">
                <a:latin typeface="Arial"/>
                <a:cs typeface="Arial"/>
              </a:rPr>
              <a:t>ninguna </a:t>
            </a:r>
            <a:r>
              <a:rPr dirty="0" sz="1800">
                <a:latin typeface="Arial"/>
                <a:cs typeface="Arial"/>
              </a:rPr>
              <a:t>forma  </a:t>
            </a:r>
            <a:r>
              <a:rPr dirty="0" sz="1800" spc="-5">
                <a:latin typeface="Arial"/>
                <a:cs typeface="Arial"/>
              </a:rPr>
              <a:t>electrónica o mecánica en algún medio actual o futuro, </a:t>
            </a:r>
            <a:r>
              <a:rPr dirty="0" sz="1800">
                <a:latin typeface="Arial"/>
                <a:cs typeface="Arial"/>
              </a:rPr>
              <a:t>para </a:t>
            </a:r>
            <a:r>
              <a:rPr dirty="0" sz="1800" spc="-5">
                <a:latin typeface="Arial"/>
                <a:cs typeface="Arial"/>
              </a:rPr>
              <a:t>ningún propósito externo a  los fines de Itehl </a:t>
            </a:r>
            <a:r>
              <a:rPr dirty="0" sz="1800">
                <a:latin typeface="Arial"/>
                <a:cs typeface="Arial"/>
              </a:rPr>
              <a:t>DTS </a:t>
            </a:r>
            <a:r>
              <a:rPr dirty="0" sz="1800" spc="-5">
                <a:latin typeface="Arial"/>
                <a:cs typeface="Arial"/>
              </a:rPr>
              <a:t>S.A.S., sin autorización explícita por parte de la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compañía.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Times New Roman"/>
              <a:cs typeface="Times New Roman"/>
            </a:endParaRPr>
          </a:p>
          <a:p>
            <a:pPr marL="598106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© </a:t>
            </a:r>
            <a:r>
              <a:rPr dirty="0" sz="1800" spc="-5">
                <a:latin typeface="Arial"/>
                <a:cs typeface="Arial"/>
              </a:rPr>
              <a:t>2006 </a:t>
            </a:r>
            <a:r>
              <a:rPr dirty="0" sz="1800">
                <a:latin typeface="Arial"/>
                <a:cs typeface="Arial"/>
              </a:rPr>
              <a:t>- </a:t>
            </a:r>
            <a:r>
              <a:rPr dirty="0" sz="1800" spc="-5">
                <a:latin typeface="Arial"/>
                <a:cs typeface="Arial"/>
              </a:rPr>
              <a:t>2020 Itehl </a:t>
            </a:r>
            <a:r>
              <a:rPr dirty="0" sz="1800">
                <a:latin typeface="Arial"/>
                <a:cs typeface="Arial"/>
              </a:rPr>
              <a:t>DTS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S.A.S.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0512" y="658494"/>
            <a:ext cx="911415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0">
                <a:latin typeface="Arial"/>
                <a:cs typeface="Arial"/>
              </a:rPr>
              <a:t>Itehl Digital Technology Solutions</a:t>
            </a:r>
            <a:r>
              <a:rPr dirty="0" sz="4000" spc="55" b="0">
                <a:latin typeface="Arial"/>
                <a:cs typeface="Arial"/>
              </a:rPr>
              <a:t> </a:t>
            </a:r>
            <a:r>
              <a:rPr dirty="0" sz="4000" spc="-5" b="0">
                <a:latin typeface="Arial"/>
                <a:cs typeface="Arial"/>
              </a:rPr>
              <a:t>S.A.S.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927080" y="1208532"/>
            <a:ext cx="291465" cy="67310"/>
          </a:xfrm>
          <a:custGeom>
            <a:avLst/>
            <a:gdLst/>
            <a:ahLst/>
            <a:cxnLst/>
            <a:rect l="l" t="t" r="r" b="b"/>
            <a:pathLst>
              <a:path w="291465" h="67309">
                <a:moveTo>
                  <a:pt x="265302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0"/>
                </a:lnTo>
                <a:lnTo>
                  <a:pt x="0" y="41275"/>
                </a:lnTo>
                <a:lnTo>
                  <a:pt x="2028" y="51304"/>
                </a:lnTo>
                <a:lnTo>
                  <a:pt x="7556" y="59499"/>
                </a:lnTo>
                <a:lnTo>
                  <a:pt x="15751" y="65027"/>
                </a:lnTo>
                <a:lnTo>
                  <a:pt x="25780" y="67055"/>
                </a:lnTo>
                <a:lnTo>
                  <a:pt x="265302" y="67055"/>
                </a:lnTo>
                <a:lnTo>
                  <a:pt x="275332" y="65027"/>
                </a:lnTo>
                <a:lnTo>
                  <a:pt x="283527" y="59499"/>
                </a:lnTo>
                <a:lnTo>
                  <a:pt x="289055" y="51304"/>
                </a:lnTo>
                <a:lnTo>
                  <a:pt x="291084" y="41275"/>
                </a:lnTo>
                <a:lnTo>
                  <a:pt x="291084" y="25780"/>
                </a:lnTo>
                <a:lnTo>
                  <a:pt x="289055" y="15751"/>
                </a:lnTo>
                <a:lnTo>
                  <a:pt x="283527" y="7556"/>
                </a:lnTo>
                <a:lnTo>
                  <a:pt x="275332" y="2028"/>
                </a:lnTo>
                <a:lnTo>
                  <a:pt x="26530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039856" y="1095755"/>
            <a:ext cx="66040" cy="292735"/>
          </a:xfrm>
          <a:custGeom>
            <a:avLst/>
            <a:gdLst/>
            <a:ahLst/>
            <a:cxnLst/>
            <a:rect l="l" t="t" r="r" b="b"/>
            <a:pathLst>
              <a:path w="66040" h="292734">
                <a:moveTo>
                  <a:pt x="40386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6"/>
                </a:lnTo>
                <a:lnTo>
                  <a:pt x="0" y="267462"/>
                </a:lnTo>
                <a:lnTo>
                  <a:pt x="1982" y="277231"/>
                </a:lnTo>
                <a:lnTo>
                  <a:pt x="7381" y="285226"/>
                </a:lnTo>
                <a:lnTo>
                  <a:pt x="15376" y="290625"/>
                </a:lnTo>
                <a:lnTo>
                  <a:pt x="25146" y="292608"/>
                </a:lnTo>
                <a:lnTo>
                  <a:pt x="40386" y="292608"/>
                </a:lnTo>
                <a:lnTo>
                  <a:pt x="50155" y="290625"/>
                </a:lnTo>
                <a:lnTo>
                  <a:pt x="58150" y="285226"/>
                </a:lnTo>
                <a:lnTo>
                  <a:pt x="63549" y="277231"/>
                </a:lnTo>
                <a:lnTo>
                  <a:pt x="65532" y="267462"/>
                </a:lnTo>
                <a:lnTo>
                  <a:pt x="65532" y="25146"/>
                </a:lnTo>
                <a:lnTo>
                  <a:pt x="63549" y="15376"/>
                </a:lnTo>
                <a:lnTo>
                  <a:pt x="58150" y="7381"/>
                </a:lnTo>
                <a:lnTo>
                  <a:pt x="50155" y="1982"/>
                </a:lnTo>
                <a:lnTo>
                  <a:pt x="40386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219688" y="5623559"/>
            <a:ext cx="178307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547604" y="5710428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2" y="0"/>
                </a:lnTo>
              </a:path>
            </a:pathLst>
          </a:custGeom>
          <a:ln w="39624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34471" y="5623559"/>
            <a:ext cx="0" cy="173990"/>
          </a:xfrm>
          <a:custGeom>
            <a:avLst/>
            <a:gdLst/>
            <a:ahLst/>
            <a:cxnLst/>
            <a:rect l="l" t="t" r="r" b="b"/>
            <a:pathLst>
              <a:path w="0" h="173989">
                <a:moveTo>
                  <a:pt x="0" y="0"/>
                </a:moveTo>
                <a:lnTo>
                  <a:pt x="0" y="173735"/>
                </a:lnTo>
              </a:path>
            </a:pathLst>
          </a:custGeom>
          <a:ln w="39624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69035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Entendiendo </a:t>
            </a:r>
            <a:r>
              <a:rPr dirty="0" sz="1800" spc="-5" b="1">
                <a:latin typeface="Arial"/>
                <a:cs typeface="Arial"/>
              </a:rPr>
              <a:t>la Orientación a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spc="-5" b="1">
                <a:latin typeface="Arial"/>
                <a:cs typeface="Arial"/>
              </a:rPr>
              <a:t>y la Arquitectura</a:t>
            </a:r>
            <a:r>
              <a:rPr dirty="0" sz="1800" spc="10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SOA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61620" y="861186"/>
            <a:ext cx="92316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Principios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de la 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Orientación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a 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Servicios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con</a:t>
            </a:r>
            <a:r>
              <a:rPr dirty="0" sz="2800" spc="15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Microservicios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10711" y="2183892"/>
            <a:ext cx="5372099" cy="38618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39700" y="6403035"/>
            <a:ext cx="555625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Nota: </a:t>
            </a:r>
            <a:r>
              <a:rPr dirty="0" sz="1500" spc="-5">
                <a:latin typeface="Arial"/>
                <a:cs typeface="Arial"/>
              </a:rPr>
              <a:t>El </a:t>
            </a:r>
            <a:r>
              <a:rPr dirty="0" sz="1500">
                <a:latin typeface="Arial"/>
                <a:cs typeface="Arial"/>
              </a:rPr>
              <a:t>detalle </a:t>
            </a:r>
            <a:r>
              <a:rPr dirty="0" sz="1500" spc="-5">
                <a:latin typeface="Arial"/>
                <a:cs typeface="Arial"/>
              </a:rPr>
              <a:t>de cada </a:t>
            </a:r>
            <a:r>
              <a:rPr dirty="0" sz="1500">
                <a:latin typeface="Arial"/>
                <a:cs typeface="Arial"/>
              </a:rPr>
              <a:t>principio </a:t>
            </a:r>
            <a:r>
              <a:rPr dirty="0" sz="1500" spc="-5">
                <a:latin typeface="Arial"/>
                <a:cs typeface="Arial"/>
              </a:rPr>
              <a:t>de </a:t>
            </a:r>
            <a:r>
              <a:rPr dirty="0" sz="1500">
                <a:latin typeface="Arial"/>
                <a:cs typeface="Arial"/>
              </a:rPr>
              <a:t>diseño </a:t>
            </a:r>
            <a:r>
              <a:rPr dirty="0" sz="1500" spc="-5">
                <a:latin typeface="Arial"/>
                <a:cs typeface="Arial"/>
              </a:rPr>
              <a:t>se </a:t>
            </a:r>
            <a:r>
              <a:rPr dirty="0" sz="1500" spc="-15">
                <a:latin typeface="Arial"/>
                <a:cs typeface="Arial"/>
              </a:rPr>
              <a:t>ve </a:t>
            </a:r>
            <a:r>
              <a:rPr dirty="0" sz="1500" spc="-5">
                <a:latin typeface="Arial"/>
                <a:cs typeface="Arial"/>
              </a:rPr>
              <a:t>en el módulo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3.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6690359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Entendiendo </a:t>
            </a:r>
            <a:r>
              <a:rPr dirty="0" spc="-5"/>
              <a:t>la Orientación a </a:t>
            </a:r>
            <a:r>
              <a:rPr dirty="0" spc="-10"/>
              <a:t>Servicios </a:t>
            </a:r>
            <a:r>
              <a:rPr dirty="0" spc="-5"/>
              <a:t>y la Arquitectura</a:t>
            </a:r>
            <a:r>
              <a:rPr dirty="0" spc="100"/>
              <a:t> </a:t>
            </a:r>
            <a:r>
              <a:rPr dirty="0"/>
              <a:t>SOA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61620" y="861186"/>
            <a:ext cx="42602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Tipos de 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Arquitectura</a:t>
            </a:r>
            <a:r>
              <a:rPr dirty="0" sz="2800" spc="-25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SOA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77255" y="1735835"/>
            <a:ext cx="4664963" cy="4480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20055" y="2193074"/>
            <a:ext cx="2225040" cy="228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60441" y="2248661"/>
            <a:ext cx="2072639" cy="76200"/>
          </a:xfrm>
          <a:custGeom>
            <a:avLst/>
            <a:gdLst/>
            <a:ahLst/>
            <a:cxnLst/>
            <a:rect l="l" t="t" r="r" b="b"/>
            <a:pathLst>
              <a:path w="2072640" h="76200">
                <a:moveTo>
                  <a:pt x="1996439" y="50790"/>
                </a:moveTo>
                <a:lnTo>
                  <a:pt x="1996439" y="76200"/>
                </a:lnTo>
                <a:lnTo>
                  <a:pt x="2047239" y="50800"/>
                </a:lnTo>
                <a:lnTo>
                  <a:pt x="1996439" y="50790"/>
                </a:lnTo>
                <a:close/>
              </a:path>
              <a:path w="2072640" h="76200">
                <a:moveTo>
                  <a:pt x="1996439" y="25390"/>
                </a:moveTo>
                <a:lnTo>
                  <a:pt x="1996439" y="50790"/>
                </a:lnTo>
                <a:lnTo>
                  <a:pt x="2009139" y="50800"/>
                </a:lnTo>
                <a:lnTo>
                  <a:pt x="2009139" y="25400"/>
                </a:lnTo>
                <a:lnTo>
                  <a:pt x="1996439" y="25390"/>
                </a:lnTo>
                <a:close/>
              </a:path>
              <a:path w="2072640" h="76200">
                <a:moveTo>
                  <a:pt x="1996439" y="0"/>
                </a:moveTo>
                <a:lnTo>
                  <a:pt x="1996439" y="25390"/>
                </a:lnTo>
                <a:lnTo>
                  <a:pt x="2009139" y="25400"/>
                </a:lnTo>
                <a:lnTo>
                  <a:pt x="2009139" y="50800"/>
                </a:lnTo>
                <a:lnTo>
                  <a:pt x="2047259" y="50790"/>
                </a:lnTo>
                <a:lnTo>
                  <a:pt x="2072639" y="38100"/>
                </a:lnTo>
                <a:lnTo>
                  <a:pt x="1996439" y="0"/>
                </a:lnTo>
                <a:close/>
              </a:path>
              <a:path w="2072640" h="76200">
                <a:moveTo>
                  <a:pt x="0" y="23875"/>
                </a:moveTo>
                <a:lnTo>
                  <a:pt x="0" y="49275"/>
                </a:lnTo>
                <a:lnTo>
                  <a:pt x="1996439" y="50790"/>
                </a:lnTo>
                <a:lnTo>
                  <a:pt x="1996439" y="25390"/>
                </a:lnTo>
                <a:lnTo>
                  <a:pt x="0" y="2387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020055" y="2997746"/>
            <a:ext cx="2225040" cy="228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60441" y="3053333"/>
            <a:ext cx="2072639" cy="76200"/>
          </a:xfrm>
          <a:custGeom>
            <a:avLst/>
            <a:gdLst/>
            <a:ahLst/>
            <a:cxnLst/>
            <a:rect l="l" t="t" r="r" b="b"/>
            <a:pathLst>
              <a:path w="2072640" h="76200">
                <a:moveTo>
                  <a:pt x="1996439" y="50790"/>
                </a:moveTo>
                <a:lnTo>
                  <a:pt x="1996439" y="76200"/>
                </a:lnTo>
                <a:lnTo>
                  <a:pt x="2047239" y="50800"/>
                </a:lnTo>
                <a:lnTo>
                  <a:pt x="1996439" y="50790"/>
                </a:lnTo>
                <a:close/>
              </a:path>
              <a:path w="2072640" h="76200">
                <a:moveTo>
                  <a:pt x="1996439" y="25390"/>
                </a:moveTo>
                <a:lnTo>
                  <a:pt x="1996439" y="50790"/>
                </a:lnTo>
                <a:lnTo>
                  <a:pt x="2009139" y="50800"/>
                </a:lnTo>
                <a:lnTo>
                  <a:pt x="2009139" y="25400"/>
                </a:lnTo>
                <a:lnTo>
                  <a:pt x="1996439" y="25390"/>
                </a:lnTo>
                <a:close/>
              </a:path>
              <a:path w="2072640" h="76200">
                <a:moveTo>
                  <a:pt x="1996439" y="0"/>
                </a:moveTo>
                <a:lnTo>
                  <a:pt x="1996439" y="25390"/>
                </a:lnTo>
                <a:lnTo>
                  <a:pt x="2009139" y="25400"/>
                </a:lnTo>
                <a:lnTo>
                  <a:pt x="2009139" y="50800"/>
                </a:lnTo>
                <a:lnTo>
                  <a:pt x="2047259" y="50790"/>
                </a:lnTo>
                <a:lnTo>
                  <a:pt x="2072639" y="38100"/>
                </a:lnTo>
                <a:lnTo>
                  <a:pt x="1996439" y="0"/>
                </a:lnTo>
                <a:close/>
              </a:path>
              <a:path w="2072640" h="76200">
                <a:moveTo>
                  <a:pt x="0" y="23875"/>
                </a:moveTo>
                <a:lnTo>
                  <a:pt x="0" y="49275"/>
                </a:lnTo>
                <a:lnTo>
                  <a:pt x="1996439" y="50790"/>
                </a:lnTo>
                <a:lnTo>
                  <a:pt x="1996439" y="25390"/>
                </a:lnTo>
                <a:lnTo>
                  <a:pt x="0" y="2387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20055" y="3884714"/>
            <a:ext cx="2225040" cy="228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060441" y="3940302"/>
            <a:ext cx="2072639" cy="76200"/>
          </a:xfrm>
          <a:custGeom>
            <a:avLst/>
            <a:gdLst/>
            <a:ahLst/>
            <a:cxnLst/>
            <a:rect l="l" t="t" r="r" b="b"/>
            <a:pathLst>
              <a:path w="2072640" h="76200">
                <a:moveTo>
                  <a:pt x="1996439" y="50790"/>
                </a:moveTo>
                <a:lnTo>
                  <a:pt x="1996439" y="76200"/>
                </a:lnTo>
                <a:lnTo>
                  <a:pt x="2047239" y="50800"/>
                </a:lnTo>
                <a:lnTo>
                  <a:pt x="1996439" y="50790"/>
                </a:lnTo>
                <a:close/>
              </a:path>
              <a:path w="2072640" h="76200">
                <a:moveTo>
                  <a:pt x="1996439" y="25390"/>
                </a:moveTo>
                <a:lnTo>
                  <a:pt x="1996439" y="50790"/>
                </a:lnTo>
                <a:lnTo>
                  <a:pt x="2009139" y="50800"/>
                </a:lnTo>
                <a:lnTo>
                  <a:pt x="2009139" y="25400"/>
                </a:lnTo>
                <a:lnTo>
                  <a:pt x="1996439" y="25390"/>
                </a:lnTo>
                <a:close/>
              </a:path>
              <a:path w="2072640" h="76200">
                <a:moveTo>
                  <a:pt x="1996439" y="0"/>
                </a:moveTo>
                <a:lnTo>
                  <a:pt x="1996439" y="25390"/>
                </a:lnTo>
                <a:lnTo>
                  <a:pt x="2009139" y="25400"/>
                </a:lnTo>
                <a:lnTo>
                  <a:pt x="2009139" y="50800"/>
                </a:lnTo>
                <a:lnTo>
                  <a:pt x="2047259" y="50790"/>
                </a:lnTo>
                <a:lnTo>
                  <a:pt x="2072639" y="38100"/>
                </a:lnTo>
                <a:lnTo>
                  <a:pt x="1996439" y="0"/>
                </a:lnTo>
                <a:close/>
              </a:path>
              <a:path w="2072640" h="76200">
                <a:moveTo>
                  <a:pt x="0" y="23875"/>
                </a:moveTo>
                <a:lnTo>
                  <a:pt x="0" y="49275"/>
                </a:lnTo>
                <a:lnTo>
                  <a:pt x="1996439" y="50790"/>
                </a:lnTo>
                <a:lnTo>
                  <a:pt x="1996439" y="25390"/>
                </a:lnTo>
                <a:lnTo>
                  <a:pt x="0" y="2387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95706" y="2126360"/>
            <a:ext cx="4445000" cy="2884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873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Alcance, estándares, gobierno,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planeación.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algn="just" marL="19050" marR="76835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Infraestructura de despliegue, publicación,  virtualización, ruteo, balanceo, mensajería,  monitoreo </a:t>
            </a:r>
            <a:r>
              <a:rPr dirty="0" sz="1800">
                <a:latin typeface="Arial"/>
                <a:cs typeface="Arial"/>
              </a:rPr>
              <a:t>y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seguridad.</a:t>
            </a:r>
            <a:endParaRPr sz="1800">
              <a:latin typeface="Arial"/>
              <a:cs typeface="Arial"/>
            </a:endParaRPr>
          </a:p>
          <a:p>
            <a:pPr algn="just" marL="29845">
              <a:lnSpc>
                <a:spcPct val="100000"/>
              </a:lnSpc>
              <a:spcBef>
                <a:spcPts val="1610"/>
              </a:spcBef>
            </a:pPr>
            <a:r>
              <a:rPr dirty="0" sz="1800" spc="-5">
                <a:latin typeface="Arial"/>
                <a:cs typeface="Arial"/>
              </a:rPr>
              <a:t>Protocolos de comunicación </a:t>
            </a:r>
            <a:r>
              <a:rPr dirty="0" sz="1800">
                <a:latin typeface="Arial"/>
                <a:cs typeface="Arial"/>
              </a:rPr>
              <a:t>y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mensajes.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35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Contratos, implementación, empaquetado </a:t>
            </a:r>
            <a:r>
              <a:rPr dirty="0" sz="1800">
                <a:latin typeface="Arial"/>
                <a:cs typeface="Arial"/>
              </a:rPr>
              <a:t>y  </a:t>
            </a:r>
            <a:r>
              <a:rPr dirty="0" sz="1800" spc="-5">
                <a:latin typeface="Arial"/>
                <a:cs typeface="Arial"/>
              </a:rPr>
              <a:t>acceso a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datos.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20055" y="4546130"/>
            <a:ext cx="2225040" cy="228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060441" y="4601717"/>
            <a:ext cx="2072639" cy="76200"/>
          </a:xfrm>
          <a:custGeom>
            <a:avLst/>
            <a:gdLst/>
            <a:ahLst/>
            <a:cxnLst/>
            <a:rect l="l" t="t" r="r" b="b"/>
            <a:pathLst>
              <a:path w="2072640" h="76200">
                <a:moveTo>
                  <a:pt x="1996439" y="50790"/>
                </a:moveTo>
                <a:lnTo>
                  <a:pt x="1996439" y="76199"/>
                </a:lnTo>
                <a:lnTo>
                  <a:pt x="2047239" y="50799"/>
                </a:lnTo>
                <a:lnTo>
                  <a:pt x="1996439" y="50790"/>
                </a:lnTo>
                <a:close/>
              </a:path>
              <a:path w="2072640" h="76200">
                <a:moveTo>
                  <a:pt x="1996439" y="25390"/>
                </a:moveTo>
                <a:lnTo>
                  <a:pt x="1996439" y="50790"/>
                </a:lnTo>
                <a:lnTo>
                  <a:pt x="2009139" y="50799"/>
                </a:lnTo>
                <a:lnTo>
                  <a:pt x="2009139" y="25399"/>
                </a:lnTo>
                <a:lnTo>
                  <a:pt x="1996439" y="25390"/>
                </a:lnTo>
                <a:close/>
              </a:path>
              <a:path w="2072640" h="76200">
                <a:moveTo>
                  <a:pt x="1996439" y="0"/>
                </a:moveTo>
                <a:lnTo>
                  <a:pt x="1996439" y="25390"/>
                </a:lnTo>
                <a:lnTo>
                  <a:pt x="2009139" y="25399"/>
                </a:lnTo>
                <a:lnTo>
                  <a:pt x="2009139" y="50799"/>
                </a:lnTo>
                <a:lnTo>
                  <a:pt x="2047259" y="50790"/>
                </a:lnTo>
                <a:lnTo>
                  <a:pt x="2072639" y="38099"/>
                </a:lnTo>
                <a:lnTo>
                  <a:pt x="1996439" y="0"/>
                </a:lnTo>
                <a:close/>
              </a:path>
              <a:path w="2072640" h="76200">
                <a:moveTo>
                  <a:pt x="0" y="23875"/>
                </a:moveTo>
                <a:lnTo>
                  <a:pt x="0" y="49275"/>
                </a:lnTo>
                <a:lnTo>
                  <a:pt x="1996439" y="50790"/>
                </a:lnTo>
                <a:lnTo>
                  <a:pt x="1996439" y="25390"/>
                </a:lnTo>
                <a:lnTo>
                  <a:pt x="0" y="2387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69035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Entendiendo </a:t>
            </a:r>
            <a:r>
              <a:rPr dirty="0" sz="1800" spc="-5" b="1">
                <a:latin typeface="Arial"/>
                <a:cs typeface="Arial"/>
              </a:rPr>
              <a:t>la Orientación a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spc="-5" b="1">
                <a:latin typeface="Arial"/>
                <a:cs typeface="Arial"/>
              </a:rPr>
              <a:t>y la Arquitectura</a:t>
            </a:r>
            <a:r>
              <a:rPr dirty="0" sz="1800" spc="10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SOA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61620" y="861186"/>
            <a:ext cx="77057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Ejemplo 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Arquitectura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del 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Servicio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y</a:t>
            </a:r>
            <a:r>
              <a:rPr dirty="0" sz="2800" spc="5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Composición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51459" y="1484375"/>
            <a:ext cx="3703509" cy="51343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69035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Entendiendo </a:t>
            </a:r>
            <a:r>
              <a:rPr dirty="0" sz="1800" spc="-5" b="1">
                <a:latin typeface="Arial"/>
                <a:cs typeface="Arial"/>
              </a:rPr>
              <a:t>la Orientación a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spc="-5" b="1">
                <a:latin typeface="Arial"/>
                <a:cs typeface="Arial"/>
              </a:rPr>
              <a:t>y la Arquitectura</a:t>
            </a:r>
            <a:r>
              <a:rPr dirty="0" sz="1800" spc="10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SOA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819148" y="3426967"/>
            <a:ext cx="341757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2FA2DC"/>
                </a:solidFill>
                <a:latin typeface="Arial"/>
                <a:cs typeface="Arial"/>
              </a:rPr>
              <a:t>Relaciones</a:t>
            </a:r>
            <a:endParaRPr sz="5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28288" y="2212848"/>
            <a:ext cx="236220" cy="236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42488" y="2414016"/>
            <a:ext cx="144779" cy="1447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92223" y="2322576"/>
            <a:ext cx="236219" cy="236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677155" y="2063495"/>
            <a:ext cx="144780" cy="1447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38172" y="1749551"/>
            <a:ext cx="280670" cy="279400"/>
          </a:xfrm>
          <a:custGeom>
            <a:avLst/>
            <a:gdLst/>
            <a:ahLst/>
            <a:cxnLst/>
            <a:rect l="l" t="t" r="r" b="b"/>
            <a:pathLst>
              <a:path w="280669" h="279400">
                <a:moveTo>
                  <a:pt x="140207" y="0"/>
                </a:moveTo>
                <a:lnTo>
                  <a:pt x="95877" y="7114"/>
                </a:lnTo>
                <a:lnTo>
                  <a:pt x="57387" y="26919"/>
                </a:lnTo>
                <a:lnTo>
                  <a:pt x="27041" y="57113"/>
                </a:lnTo>
                <a:lnTo>
                  <a:pt x="7144" y="95390"/>
                </a:lnTo>
                <a:lnTo>
                  <a:pt x="0" y="139446"/>
                </a:lnTo>
                <a:lnTo>
                  <a:pt x="7144" y="183501"/>
                </a:lnTo>
                <a:lnTo>
                  <a:pt x="27041" y="221778"/>
                </a:lnTo>
                <a:lnTo>
                  <a:pt x="57387" y="251972"/>
                </a:lnTo>
                <a:lnTo>
                  <a:pt x="95877" y="271777"/>
                </a:lnTo>
                <a:lnTo>
                  <a:pt x="140207" y="278892"/>
                </a:lnTo>
                <a:lnTo>
                  <a:pt x="184538" y="271777"/>
                </a:lnTo>
                <a:lnTo>
                  <a:pt x="223028" y="251972"/>
                </a:lnTo>
                <a:lnTo>
                  <a:pt x="231073" y="243967"/>
                </a:lnTo>
                <a:lnTo>
                  <a:pt x="140207" y="243967"/>
                </a:lnTo>
                <a:lnTo>
                  <a:pt x="99292" y="235761"/>
                </a:lnTo>
                <a:lnTo>
                  <a:pt x="65865" y="213375"/>
                </a:lnTo>
                <a:lnTo>
                  <a:pt x="43320" y="180155"/>
                </a:lnTo>
                <a:lnTo>
                  <a:pt x="35051" y="139446"/>
                </a:lnTo>
                <a:lnTo>
                  <a:pt x="43320" y="98716"/>
                </a:lnTo>
                <a:lnTo>
                  <a:pt x="65865" y="65452"/>
                </a:lnTo>
                <a:lnTo>
                  <a:pt x="99292" y="43023"/>
                </a:lnTo>
                <a:lnTo>
                  <a:pt x="140207" y="34798"/>
                </a:lnTo>
                <a:lnTo>
                  <a:pt x="230946" y="34798"/>
                </a:lnTo>
                <a:lnTo>
                  <a:pt x="223028" y="26919"/>
                </a:lnTo>
                <a:lnTo>
                  <a:pt x="184538" y="7114"/>
                </a:lnTo>
                <a:lnTo>
                  <a:pt x="140207" y="0"/>
                </a:lnTo>
                <a:close/>
              </a:path>
              <a:path w="280669" h="279400">
                <a:moveTo>
                  <a:pt x="230946" y="34798"/>
                </a:moveTo>
                <a:lnTo>
                  <a:pt x="140207" y="34798"/>
                </a:lnTo>
                <a:lnTo>
                  <a:pt x="181123" y="43023"/>
                </a:lnTo>
                <a:lnTo>
                  <a:pt x="214550" y="65452"/>
                </a:lnTo>
                <a:lnTo>
                  <a:pt x="237095" y="98716"/>
                </a:lnTo>
                <a:lnTo>
                  <a:pt x="245363" y="139446"/>
                </a:lnTo>
                <a:lnTo>
                  <a:pt x="237095" y="180155"/>
                </a:lnTo>
                <a:lnTo>
                  <a:pt x="214550" y="213375"/>
                </a:lnTo>
                <a:lnTo>
                  <a:pt x="181123" y="235761"/>
                </a:lnTo>
                <a:lnTo>
                  <a:pt x="140207" y="243967"/>
                </a:lnTo>
                <a:lnTo>
                  <a:pt x="231073" y="243967"/>
                </a:lnTo>
                <a:lnTo>
                  <a:pt x="253374" y="221778"/>
                </a:lnTo>
                <a:lnTo>
                  <a:pt x="273271" y="183501"/>
                </a:lnTo>
                <a:lnTo>
                  <a:pt x="280415" y="139446"/>
                </a:lnTo>
                <a:lnTo>
                  <a:pt x="273271" y="95390"/>
                </a:lnTo>
                <a:lnTo>
                  <a:pt x="253374" y="57113"/>
                </a:lnTo>
                <a:lnTo>
                  <a:pt x="230946" y="34798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15000" y="1888998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32003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785865" y="1819655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5">
                <a:moveTo>
                  <a:pt x="0" y="0"/>
                </a:moveTo>
                <a:lnTo>
                  <a:pt x="0" y="140208"/>
                </a:lnTo>
              </a:path>
            </a:pathLst>
          </a:custGeom>
          <a:ln w="32003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195571" y="1508760"/>
            <a:ext cx="144779" cy="1447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47060" y="1735073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40207" y="0"/>
                </a:lnTo>
              </a:path>
            </a:pathLst>
          </a:custGeom>
          <a:ln w="32003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216401" y="1665732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4">
                <a:moveTo>
                  <a:pt x="0" y="0"/>
                </a:moveTo>
                <a:lnTo>
                  <a:pt x="0" y="138683"/>
                </a:lnTo>
              </a:path>
            </a:pathLst>
          </a:custGeom>
          <a:ln w="32004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727678" y="4504174"/>
            <a:ext cx="1129847" cy="12314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6690359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Entendiendo </a:t>
            </a:r>
            <a:r>
              <a:rPr dirty="0" spc="-5"/>
              <a:t>la Orientación a </a:t>
            </a:r>
            <a:r>
              <a:rPr dirty="0" spc="-10"/>
              <a:t>Servicios </a:t>
            </a:r>
            <a:r>
              <a:rPr dirty="0" spc="-5"/>
              <a:t>y la Arquitectura</a:t>
            </a:r>
            <a:r>
              <a:rPr dirty="0" spc="100"/>
              <a:t> </a:t>
            </a:r>
            <a:r>
              <a:rPr dirty="0"/>
              <a:t>SOA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61620" y="861186"/>
            <a:ext cx="17875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Re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l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a</a:t>
            </a:r>
            <a:r>
              <a:rPr dirty="0" sz="2800" spc="5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n</a:t>
            </a:r>
            <a:r>
              <a:rPr dirty="0" sz="2800" spc="5">
                <a:solidFill>
                  <a:srgbClr val="2FA2DC"/>
                </a:solidFill>
                <a:latin typeface="Arial"/>
                <a:cs typeface="Arial"/>
              </a:rPr>
              <a:t>e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5587" y="1537304"/>
            <a:ext cx="789401" cy="8603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61459" y="1636776"/>
            <a:ext cx="1658987" cy="16619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451730" y="1139697"/>
            <a:ext cx="10636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O</a:t>
            </a:r>
            <a:r>
              <a:rPr dirty="0" sz="1800" spc="5" b="1">
                <a:latin typeface="Arial"/>
                <a:cs typeface="Arial"/>
              </a:rPr>
              <a:t>b</a:t>
            </a:r>
            <a:r>
              <a:rPr dirty="0" sz="1800" spc="-5" b="1">
                <a:latin typeface="Arial"/>
                <a:cs typeface="Arial"/>
              </a:rPr>
              <a:t>jeti</a:t>
            </a:r>
            <a:r>
              <a:rPr dirty="0" sz="1800" spc="-45" b="1">
                <a:latin typeface="Arial"/>
                <a:cs typeface="Arial"/>
              </a:rPr>
              <a:t>v</a:t>
            </a:r>
            <a:r>
              <a:rPr dirty="0" sz="1800" spc="-5" b="1">
                <a:latin typeface="Arial"/>
                <a:cs typeface="Arial"/>
              </a:rPr>
              <a:t>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13602" y="1630679"/>
            <a:ext cx="2855137" cy="1664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347584" y="1139697"/>
            <a:ext cx="11811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Beneficios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25364" y="3492490"/>
            <a:ext cx="4385289" cy="12974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085494" y="3411982"/>
            <a:ext cx="29089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Paradigma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diseño de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la  </a:t>
            </a:r>
            <a:r>
              <a:rPr dirty="0" sz="1800" spc="-5" b="1">
                <a:latin typeface="Arial"/>
                <a:cs typeface="Arial"/>
              </a:rPr>
              <a:t>Orientación a </a:t>
            </a:r>
            <a:r>
              <a:rPr dirty="0" sz="1800" spc="-10" b="1">
                <a:latin typeface="Arial"/>
                <a:cs typeface="Arial"/>
              </a:rPr>
              <a:t>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65658" y="4828030"/>
            <a:ext cx="2354876" cy="19827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423784" y="5543499"/>
            <a:ext cx="23799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Tipos </a:t>
            </a:r>
            <a:r>
              <a:rPr dirty="0" sz="1800" spc="-5" b="1">
                <a:latin typeface="Arial"/>
                <a:cs typeface="Arial"/>
              </a:rPr>
              <a:t>de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Arquitectura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07311" y="1473453"/>
            <a:ext cx="8975090" cy="136715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244850" marR="5080" indent="-3232785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Cuatro Pilares de la Orientación</a:t>
            </a:r>
            <a:r>
              <a:rPr dirty="0" sz="4400" spc="-80"/>
              <a:t> </a:t>
            </a:r>
            <a:r>
              <a:rPr dirty="0" sz="4400"/>
              <a:t>a  Servicios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0" y="3906011"/>
            <a:ext cx="12192000" cy="96520"/>
          </a:xfrm>
          <a:custGeom>
            <a:avLst/>
            <a:gdLst/>
            <a:ahLst/>
            <a:cxnLst/>
            <a:rect l="l" t="t" r="r" b="b"/>
            <a:pathLst>
              <a:path w="12192000" h="96520">
                <a:moveTo>
                  <a:pt x="0" y="96012"/>
                </a:moveTo>
                <a:lnTo>
                  <a:pt x="12192000" y="96012"/>
                </a:lnTo>
                <a:lnTo>
                  <a:pt x="12192000" y="0"/>
                </a:lnTo>
                <a:lnTo>
                  <a:pt x="0" y="0"/>
                </a:lnTo>
                <a:lnTo>
                  <a:pt x="0" y="9601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51120" y="3000755"/>
            <a:ext cx="1765553" cy="1765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87340" y="2997707"/>
            <a:ext cx="1417320" cy="1417320"/>
          </a:xfrm>
          <a:custGeom>
            <a:avLst/>
            <a:gdLst/>
            <a:ahLst/>
            <a:cxnLst/>
            <a:rect l="l" t="t" r="r" b="b"/>
            <a:pathLst>
              <a:path w="1417320" h="1417320">
                <a:moveTo>
                  <a:pt x="708660" y="0"/>
                </a:moveTo>
                <a:lnTo>
                  <a:pt x="660137" y="1634"/>
                </a:lnTo>
                <a:lnTo>
                  <a:pt x="612492" y="6468"/>
                </a:lnTo>
                <a:lnTo>
                  <a:pt x="565831" y="14396"/>
                </a:lnTo>
                <a:lnTo>
                  <a:pt x="520259" y="25311"/>
                </a:lnTo>
                <a:lnTo>
                  <a:pt x="475881" y="39110"/>
                </a:lnTo>
                <a:lnTo>
                  <a:pt x="432804" y="55685"/>
                </a:lnTo>
                <a:lnTo>
                  <a:pt x="391132" y="74932"/>
                </a:lnTo>
                <a:lnTo>
                  <a:pt x="350971" y="96745"/>
                </a:lnTo>
                <a:lnTo>
                  <a:pt x="312427" y="121019"/>
                </a:lnTo>
                <a:lnTo>
                  <a:pt x="275605" y="147648"/>
                </a:lnTo>
                <a:lnTo>
                  <a:pt x="240611" y="176527"/>
                </a:lnTo>
                <a:lnTo>
                  <a:pt x="207549" y="207549"/>
                </a:lnTo>
                <a:lnTo>
                  <a:pt x="176527" y="240611"/>
                </a:lnTo>
                <a:lnTo>
                  <a:pt x="147648" y="275605"/>
                </a:lnTo>
                <a:lnTo>
                  <a:pt x="121019" y="312427"/>
                </a:lnTo>
                <a:lnTo>
                  <a:pt x="96745" y="350971"/>
                </a:lnTo>
                <a:lnTo>
                  <a:pt x="74932" y="391132"/>
                </a:lnTo>
                <a:lnTo>
                  <a:pt x="55685" y="432804"/>
                </a:lnTo>
                <a:lnTo>
                  <a:pt x="39110" y="475881"/>
                </a:lnTo>
                <a:lnTo>
                  <a:pt x="25311" y="520259"/>
                </a:lnTo>
                <a:lnTo>
                  <a:pt x="14396" y="565831"/>
                </a:lnTo>
                <a:lnTo>
                  <a:pt x="6468" y="612492"/>
                </a:lnTo>
                <a:lnTo>
                  <a:pt x="1634" y="660137"/>
                </a:lnTo>
                <a:lnTo>
                  <a:pt x="0" y="708659"/>
                </a:lnTo>
                <a:lnTo>
                  <a:pt x="1634" y="757182"/>
                </a:lnTo>
                <a:lnTo>
                  <a:pt x="6468" y="804827"/>
                </a:lnTo>
                <a:lnTo>
                  <a:pt x="14396" y="851488"/>
                </a:lnTo>
                <a:lnTo>
                  <a:pt x="25311" y="897060"/>
                </a:lnTo>
                <a:lnTo>
                  <a:pt x="39110" y="941438"/>
                </a:lnTo>
                <a:lnTo>
                  <a:pt x="55685" y="984515"/>
                </a:lnTo>
                <a:lnTo>
                  <a:pt x="74932" y="1026187"/>
                </a:lnTo>
                <a:lnTo>
                  <a:pt x="96745" y="1066348"/>
                </a:lnTo>
                <a:lnTo>
                  <a:pt x="121019" y="1104892"/>
                </a:lnTo>
                <a:lnTo>
                  <a:pt x="147648" y="1141714"/>
                </a:lnTo>
                <a:lnTo>
                  <a:pt x="176527" y="1176708"/>
                </a:lnTo>
                <a:lnTo>
                  <a:pt x="207549" y="1209770"/>
                </a:lnTo>
                <a:lnTo>
                  <a:pt x="240611" y="1240792"/>
                </a:lnTo>
                <a:lnTo>
                  <a:pt x="275605" y="1269671"/>
                </a:lnTo>
                <a:lnTo>
                  <a:pt x="312427" y="1296300"/>
                </a:lnTo>
                <a:lnTo>
                  <a:pt x="350971" y="1320574"/>
                </a:lnTo>
                <a:lnTo>
                  <a:pt x="391132" y="1342387"/>
                </a:lnTo>
                <a:lnTo>
                  <a:pt x="432804" y="1361634"/>
                </a:lnTo>
                <a:lnTo>
                  <a:pt x="475881" y="1378209"/>
                </a:lnTo>
                <a:lnTo>
                  <a:pt x="520259" y="1392008"/>
                </a:lnTo>
                <a:lnTo>
                  <a:pt x="565831" y="1402923"/>
                </a:lnTo>
                <a:lnTo>
                  <a:pt x="612492" y="1410851"/>
                </a:lnTo>
                <a:lnTo>
                  <a:pt x="660137" y="1415685"/>
                </a:lnTo>
                <a:lnTo>
                  <a:pt x="708660" y="1417319"/>
                </a:lnTo>
                <a:lnTo>
                  <a:pt x="757182" y="1415685"/>
                </a:lnTo>
                <a:lnTo>
                  <a:pt x="804827" y="1410851"/>
                </a:lnTo>
                <a:lnTo>
                  <a:pt x="851488" y="1402923"/>
                </a:lnTo>
                <a:lnTo>
                  <a:pt x="897060" y="1392008"/>
                </a:lnTo>
                <a:lnTo>
                  <a:pt x="941438" y="1378209"/>
                </a:lnTo>
                <a:lnTo>
                  <a:pt x="984515" y="1361634"/>
                </a:lnTo>
                <a:lnTo>
                  <a:pt x="1026187" y="1342387"/>
                </a:lnTo>
                <a:lnTo>
                  <a:pt x="1066348" y="1320574"/>
                </a:lnTo>
                <a:lnTo>
                  <a:pt x="1104892" y="1296300"/>
                </a:lnTo>
                <a:lnTo>
                  <a:pt x="1141714" y="1269671"/>
                </a:lnTo>
                <a:lnTo>
                  <a:pt x="1176708" y="1240792"/>
                </a:lnTo>
                <a:lnTo>
                  <a:pt x="1209770" y="1209770"/>
                </a:lnTo>
                <a:lnTo>
                  <a:pt x="1240792" y="1176708"/>
                </a:lnTo>
                <a:lnTo>
                  <a:pt x="1269671" y="1141714"/>
                </a:lnTo>
                <a:lnTo>
                  <a:pt x="1296300" y="1104892"/>
                </a:lnTo>
                <a:lnTo>
                  <a:pt x="1320574" y="1066348"/>
                </a:lnTo>
                <a:lnTo>
                  <a:pt x="1342387" y="1026187"/>
                </a:lnTo>
                <a:lnTo>
                  <a:pt x="1361634" y="984515"/>
                </a:lnTo>
                <a:lnTo>
                  <a:pt x="1378209" y="941438"/>
                </a:lnTo>
                <a:lnTo>
                  <a:pt x="1392008" y="897060"/>
                </a:lnTo>
                <a:lnTo>
                  <a:pt x="1402923" y="851488"/>
                </a:lnTo>
                <a:lnTo>
                  <a:pt x="1410851" y="804827"/>
                </a:lnTo>
                <a:lnTo>
                  <a:pt x="1415685" y="757182"/>
                </a:lnTo>
                <a:lnTo>
                  <a:pt x="1417319" y="708659"/>
                </a:lnTo>
                <a:lnTo>
                  <a:pt x="1415685" y="660137"/>
                </a:lnTo>
                <a:lnTo>
                  <a:pt x="1410851" y="612492"/>
                </a:lnTo>
                <a:lnTo>
                  <a:pt x="1402923" y="565831"/>
                </a:lnTo>
                <a:lnTo>
                  <a:pt x="1392008" y="520259"/>
                </a:lnTo>
                <a:lnTo>
                  <a:pt x="1378209" y="475881"/>
                </a:lnTo>
                <a:lnTo>
                  <a:pt x="1361634" y="432804"/>
                </a:lnTo>
                <a:lnTo>
                  <a:pt x="1342387" y="391132"/>
                </a:lnTo>
                <a:lnTo>
                  <a:pt x="1320574" y="350971"/>
                </a:lnTo>
                <a:lnTo>
                  <a:pt x="1296300" y="312427"/>
                </a:lnTo>
                <a:lnTo>
                  <a:pt x="1269671" y="275605"/>
                </a:lnTo>
                <a:lnTo>
                  <a:pt x="1240792" y="240611"/>
                </a:lnTo>
                <a:lnTo>
                  <a:pt x="1209770" y="207549"/>
                </a:lnTo>
                <a:lnTo>
                  <a:pt x="1176708" y="176527"/>
                </a:lnTo>
                <a:lnTo>
                  <a:pt x="1141714" y="147648"/>
                </a:lnTo>
                <a:lnTo>
                  <a:pt x="1104892" y="121019"/>
                </a:lnTo>
                <a:lnTo>
                  <a:pt x="1066348" y="96745"/>
                </a:lnTo>
                <a:lnTo>
                  <a:pt x="1026187" y="74932"/>
                </a:lnTo>
                <a:lnTo>
                  <a:pt x="984515" y="55685"/>
                </a:lnTo>
                <a:lnTo>
                  <a:pt x="941438" y="39110"/>
                </a:lnTo>
                <a:lnTo>
                  <a:pt x="897060" y="25311"/>
                </a:lnTo>
                <a:lnTo>
                  <a:pt x="851488" y="14396"/>
                </a:lnTo>
                <a:lnTo>
                  <a:pt x="804827" y="6468"/>
                </a:lnTo>
                <a:lnTo>
                  <a:pt x="757182" y="1634"/>
                </a:lnTo>
                <a:lnTo>
                  <a:pt x="70866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45479" y="1429511"/>
            <a:ext cx="179832" cy="179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89476" y="1316736"/>
            <a:ext cx="67310" cy="292735"/>
          </a:xfrm>
          <a:custGeom>
            <a:avLst/>
            <a:gdLst/>
            <a:ahLst/>
            <a:cxnLst/>
            <a:rect l="l" t="t" r="r" b="b"/>
            <a:pathLst>
              <a:path w="67310" h="292734">
                <a:moveTo>
                  <a:pt x="41275" y="0"/>
                </a:moveTo>
                <a:lnTo>
                  <a:pt x="25781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0"/>
                </a:lnTo>
                <a:lnTo>
                  <a:pt x="0" y="266826"/>
                </a:lnTo>
                <a:lnTo>
                  <a:pt x="2028" y="276856"/>
                </a:lnTo>
                <a:lnTo>
                  <a:pt x="7556" y="285051"/>
                </a:lnTo>
                <a:lnTo>
                  <a:pt x="15751" y="290579"/>
                </a:lnTo>
                <a:lnTo>
                  <a:pt x="25781" y="292608"/>
                </a:lnTo>
                <a:lnTo>
                  <a:pt x="41275" y="292608"/>
                </a:lnTo>
                <a:lnTo>
                  <a:pt x="51304" y="290579"/>
                </a:lnTo>
                <a:lnTo>
                  <a:pt x="59499" y="285051"/>
                </a:lnTo>
                <a:lnTo>
                  <a:pt x="65027" y="276856"/>
                </a:lnTo>
                <a:lnTo>
                  <a:pt x="67056" y="266826"/>
                </a:lnTo>
                <a:lnTo>
                  <a:pt x="67056" y="25780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71971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72136" y="51435"/>
                </a:moveTo>
                <a:lnTo>
                  <a:pt x="8000" y="51435"/>
                </a:lnTo>
                <a:lnTo>
                  <a:pt x="0" y="59436"/>
                </a:lnTo>
                <a:lnTo>
                  <a:pt x="0" y="473582"/>
                </a:lnTo>
                <a:lnTo>
                  <a:pt x="8000" y="481583"/>
                </a:lnTo>
                <a:lnTo>
                  <a:pt x="400430" y="481583"/>
                </a:lnTo>
                <a:lnTo>
                  <a:pt x="408431" y="473582"/>
                </a:lnTo>
                <a:lnTo>
                  <a:pt x="408431" y="446405"/>
                </a:lnTo>
                <a:lnTo>
                  <a:pt x="35432" y="446405"/>
                </a:lnTo>
                <a:lnTo>
                  <a:pt x="35432" y="86613"/>
                </a:lnTo>
                <a:lnTo>
                  <a:pt x="72136" y="86613"/>
                </a:lnTo>
                <a:lnTo>
                  <a:pt x="80137" y="78739"/>
                </a:lnTo>
                <a:lnTo>
                  <a:pt x="80137" y="59436"/>
                </a:lnTo>
                <a:lnTo>
                  <a:pt x="72136" y="51435"/>
                </a:lnTo>
                <a:close/>
              </a:path>
              <a:path w="408939" h="481964">
                <a:moveTo>
                  <a:pt x="295910" y="35178"/>
                </a:moveTo>
                <a:lnTo>
                  <a:pt x="260476" y="35178"/>
                </a:lnTo>
                <a:lnTo>
                  <a:pt x="260476" y="78993"/>
                </a:lnTo>
                <a:lnTo>
                  <a:pt x="268350" y="86613"/>
                </a:lnTo>
                <a:lnTo>
                  <a:pt x="373252" y="86613"/>
                </a:lnTo>
                <a:lnTo>
                  <a:pt x="373252" y="446405"/>
                </a:lnTo>
                <a:lnTo>
                  <a:pt x="408431" y="446405"/>
                </a:lnTo>
                <a:lnTo>
                  <a:pt x="408431" y="59436"/>
                </a:lnTo>
                <a:lnTo>
                  <a:pt x="400430" y="51435"/>
                </a:lnTo>
                <a:lnTo>
                  <a:pt x="295910" y="51435"/>
                </a:lnTo>
                <a:lnTo>
                  <a:pt x="295910" y="35178"/>
                </a:lnTo>
                <a:close/>
              </a:path>
              <a:path w="408939" h="481964">
                <a:moveTo>
                  <a:pt x="288036" y="0"/>
                </a:moveTo>
                <a:lnTo>
                  <a:pt x="120776" y="0"/>
                </a:lnTo>
                <a:lnTo>
                  <a:pt x="112775" y="8000"/>
                </a:lnTo>
                <a:lnTo>
                  <a:pt x="112775" y="120650"/>
                </a:lnTo>
                <a:lnTo>
                  <a:pt x="120776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4"/>
                </a:lnTo>
                <a:lnTo>
                  <a:pt x="249174" y="93345"/>
                </a:lnTo>
                <a:lnTo>
                  <a:pt x="147954" y="93345"/>
                </a:lnTo>
                <a:lnTo>
                  <a:pt x="147954" y="35178"/>
                </a:lnTo>
                <a:lnTo>
                  <a:pt x="295910" y="35178"/>
                </a:lnTo>
                <a:lnTo>
                  <a:pt x="295910" y="8000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19800" y="3722370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19800" y="3655314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19800" y="3770376"/>
            <a:ext cx="173990" cy="36830"/>
          </a:xfrm>
          <a:custGeom>
            <a:avLst/>
            <a:gdLst/>
            <a:ahLst/>
            <a:cxnLst/>
            <a:rect l="l" t="t" r="r" b="b"/>
            <a:pathLst>
              <a:path w="173989" h="36829">
                <a:moveTo>
                  <a:pt x="155955" y="0"/>
                </a:moveTo>
                <a:lnTo>
                  <a:pt x="17779" y="0"/>
                </a:lnTo>
                <a:lnTo>
                  <a:pt x="10876" y="1448"/>
                </a:lnTo>
                <a:lnTo>
                  <a:pt x="5222" y="5397"/>
                </a:lnTo>
                <a:lnTo>
                  <a:pt x="1402" y="11251"/>
                </a:lnTo>
                <a:lnTo>
                  <a:pt x="0" y="18415"/>
                </a:lnTo>
                <a:lnTo>
                  <a:pt x="1402" y="25431"/>
                </a:lnTo>
                <a:lnTo>
                  <a:pt x="5222" y="31210"/>
                </a:lnTo>
                <a:lnTo>
                  <a:pt x="10876" y="35131"/>
                </a:lnTo>
                <a:lnTo>
                  <a:pt x="17779" y="36575"/>
                </a:lnTo>
                <a:lnTo>
                  <a:pt x="155955" y="36575"/>
                </a:lnTo>
                <a:lnTo>
                  <a:pt x="162859" y="35131"/>
                </a:lnTo>
                <a:lnTo>
                  <a:pt x="168513" y="31210"/>
                </a:lnTo>
                <a:lnTo>
                  <a:pt x="172333" y="25431"/>
                </a:lnTo>
                <a:lnTo>
                  <a:pt x="173736" y="18415"/>
                </a:lnTo>
                <a:lnTo>
                  <a:pt x="172333" y="11251"/>
                </a:lnTo>
                <a:lnTo>
                  <a:pt x="168513" y="5397"/>
                </a:lnTo>
                <a:lnTo>
                  <a:pt x="162859" y="1448"/>
                </a:lnTo>
                <a:lnTo>
                  <a:pt x="1559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58840" y="363474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4" h="41275">
                <a:moveTo>
                  <a:pt x="19812" y="0"/>
                </a:moveTo>
                <a:lnTo>
                  <a:pt x="12162" y="1609"/>
                </a:lnTo>
                <a:lnTo>
                  <a:pt x="5857" y="6016"/>
                </a:lnTo>
                <a:lnTo>
                  <a:pt x="1577" y="12590"/>
                </a:lnTo>
                <a:lnTo>
                  <a:pt x="0" y="20701"/>
                </a:lnTo>
                <a:lnTo>
                  <a:pt x="1577" y="28664"/>
                </a:lnTo>
                <a:lnTo>
                  <a:pt x="5857" y="35163"/>
                </a:lnTo>
                <a:lnTo>
                  <a:pt x="12162" y="39542"/>
                </a:lnTo>
                <a:lnTo>
                  <a:pt x="19812" y="41148"/>
                </a:lnTo>
                <a:lnTo>
                  <a:pt x="27568" y="39542"/>
                </a:lnTo>
                <a:lnTo>
                  <a:pt x="33861" y="35163"/>
                </a:lnTo>
                <a:lnTo>
                  <a:pt x="38082" y="28664"/>
                </a:lnTo>
                <a:lnTo>
                  <a:pt x="39624" y="20701"/>
                </a:lnTo>
                <a:lnTo>
                  <a:pt x="38082" y="12590"/>
                </a:lnTo>
                <a:lnTo>
                  <a:pt x="33861" y="6016"/>
                </a:lnTo>
                <a:lnTo>
                  <a:pt x="27568" y="1609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58840" y="370179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39"/>
                </a:lnTo>
                <a:lnTo>
                  <a:pt x="5857" y="5746"/>
                </a:lnTo>
                <a:lnTo>
                  <a:pt x="1577" y="12001"/>
                </a:lnTo>
                <a:lnTo>
                  <a:pt x="0" y="19684"/>
                </a:lnTo>
                <a:lnTo>
                  <a:pt x="1577" y="27515"/>
                </a:lnTo>
                <a:lnTo>
                  <a:pt x="5857" y="33845"/>
                </a:lnTo>
                <a:lnTo>
                  <a:pt x="12162" y="38080"/>
                </a:lnTo>
                <a:lnTo>
                  <a:pt x="19812" y="39623"/>
                </a:lnTo>
                <a:lnTo>
                  <a:pt x="27568" y="38080"/>
                </a:lnTo>
                <a:lnTo>
                  <a:pt x="33861" y="33845"/>
                </a:lnTo>
                <a:lnTo>
                  <a:pt x="38082" y="27515"/>
                </a:lnTo>
                <a:lnTo>
                  <a:pt x="39624" y="19684"/>
                </a:lnTo>
                <a:lnTo>
                  <a:pt x="38082" y="12001"/>
                </a:lnTo>
                <a:lnTo>
                  <a:pt x="33861" y="5746"/>
                </a:lnTo>
                <a:lnTo>
                  <a:pt x="27568" y="1539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58840" y="376885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41"/>
                </a:lnTo>
                <a:lnTo>
                  <a:pt x="5857" y="5762"/>
                </a:lnTo>
                <a:lnTo>
                  <a:pt x="1577" y="12055"/>
                </a:lnTo>
                <a:lnTo>
                  <a:pt x="0" y="19812"/>
                </a:lnTo>
                <a:lnTo>
                  <a:pt x="1577" y="27461"/>
                </a:lnTo>
                <a:lnTo>
                  <a:pt x="5857" y="33766"/>
                </a:lnTo>
                <a:lnTo>
                  <a:pt x="12162" y="38046"/>
                </a:lnTo>
                <a:lnTo>
                  <a:pt x="19812" y="39624"/>
                </a:lnTo>
                <a:lnTo>
                  <a:pt x="27568" y="38046"/>
                </a:lnTo>
                <a:lnTo>
                  <a:pt x="33861" y="33766"/>
                </a:lnTo>
                <a:lnTo>
                  <a:pt x="38082" y="27461"/>
                </a:lnTo>
                <a:lnTo>
                  <a:pt x="39624" y="19812"/>
                </a:lnTo>
                <a:lnTo>
                  <a:pt x="38082" y="12055"/>
                </a:lnTo>
                <a:lnTo>
                  <a:pt x="33861" y="5762"/>
                </a:lnTo>
                <a:lnTo>
                  <a:pt x="27568" y="1541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019800" y="3854958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58840" y="3835908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41"/>
                </a:lnTo>
                <a:lnTo>
                  <a:pt x="5857" y="5762"/>
                </a:lnTo>
                <a:lnTo>
                  <a:pt x="1577" y="12055"/>
                </a:lnTo>
                <a:lnTo>
                  <a:pt x="0" y="19812"/>
                </a:lnTo>
                <a:lnTo>
                  <a:pt x="1577" y="27461"/>
                </a:lnTo>
                <a:lnTo>
                  <a:pt x="5857" y="33766"/>
                </a:lnTo>
                <a:lnTo>
                  <a:pt x="12162" y="38046"/>
                </a:lnTo>
                <a:lnTo>
                  <a:pt x="19812" y="39624"/>
                </a:lnTo>
                <a:lnTo>
                  <a:pt x="27568" y="38046"/>
                </a:lnTo>
                <a:lnTo>
                  <a:pt x="33861" y="33766"/>
                </a:lnTo>
                <a:lnTo>
                  <a:pt x="38082" y="27461"/>
                </a:lnTo>
                <a:lnTo>
                  <a:pt x="39624" y="19812"/>
                </a:lnTo>
                <a:lnTo>
                  <a:pt x="38082" y="12055"/>
                </a:lnTo>
                <a:lnTo>
                  <a:pt x="33861" y="5762"/>
                </a:lnTo>
                <a:lnTo>
                  <a:pt x="27568" y="1541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8837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Cuatros Pilares de la Orientación a</a:t>
            </a:r>
            <a:r>
              <a:rPr dirty="0" sz="1800" spc="6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1620" y="861186"/>
            <a:ext cx="19672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tr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cc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8572" y="1518920"/>
            <a:ext cx="10614660" cy="3546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" marR="1079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La </a:t>
            </a:r>
            <a:r>
              <a:rPr dirty="0" sz="1800" spc="-5" b="1">
                <a:latin typeface="Arial"/>
                <a:cs typeface="Arial"/>
              </a:rPr>
              <a:t>orientación a servicios </a:t>
            </a:r>
            <a:r>
              <a:rPr dirty="0" sz="1800" b="1">
                <a:latin typeface="Arial"/>
                <a:cs typeface="Arial"/>
              </a:rPr>
              <a:t>nos </a:t>
            </a:r>
            <a:r>
              <a:rPr dirty="0" sz="1800" spc="-5" b="1">
                <a:latin typeface="Arial"/>
                <a:cs typeface="Arial"/>
              </a:rPr>
              <a:t>proporciona </a:t>
            </a:r>
            <a:r>
              <a:rPr dirty="0" sz="1800" b="1">
                <a:latin typeface="Arial"/>
                <a:cs typeface="Arial"/>
              </a:rPr>
              <a:t>un </a:t>
            </a:r>
            <a:r>
              <a:rPr dirty="0" sz="1800" spc="-5" b="1">
                <a:latin typeface="Arial"/>
                <a:cs typeface="Arial"/>
              </a:rPr>
              <a:t>método </a:t>
            </a:r>
            <a:r>
              <a:rPr dirty="0" sz="1800" spc="-5">
                <a:latin typeface="Arial"/>
                <a:cs typeface="Arial"/>
              </a:rPr>
              <a:t>bien definido para </a:t>
            </a:r>
            <a:r>
              <a:rPr dirty="0" sz="1800" spc="-5" b="1">
                <a:latin typeface="Arial"/>
                <a:cs typeface="Arial"/>
              </a:rPr>
              <a:t>diseñar </a:t>
            </a:r>
            <a:r>
              <a:rPr dirty="0" sz="1800" b="1">
                <a:latin typeface="Arial"/>
                <a:cs typeface="Arial"/>
              </a:rPr>
              <a:t>los </a:t>
            </a:r>
            <a:r>
              <a:rPr dirty="0" sz="1800" spc="-5" b="1">
                <a:latin typeface="Arial"/>
                <a:cs typeface="Arial"/>
              </a:rPr>
              <a:t>programas  </a:t>
            </a:r>
            <a:r>
              <a:rPr dirty="0" sz="1800" b="1">
                <a:latin typeface="Arial"/>
                <a:cs typeface="Arial"/>
              </a:rPr>
              <a:t>de software </a:t>
            </a:r>
            <a:r>
              <a:rPr dirty="0" sz="1800" spc="-5" b="1">
                <a:latin typeface="Arial"/>
                <a:cs typeface="Arial"/>
              </a:rPr>
              <a:t>en </a:t>
            </a:r>
            <a:r>
              <a:rPr dirty="0" sz="1800" b="1">
                <a:latin typeface="Arial"/>
                <a:cs typeface="Arial"/>
              </a:rPr>
              <a:t>unidades de lógica </a:t>
            </a:r>
            <a:r>
              <a:rPr dirty="0" sz="1800" spc="-5">
                <a:latin typeface="Arial"/>
                <a:cs typeface="Arial"/>
              </a:rPr>
              <a:t>que podemos </a:t>
            </a:r>
            <a:r>
              <a:rPr dirty="0" sz="1800" spc="-5" b="1">
                <a:latin typeface="Arial"/>
                <a:cs typeface="Arial"/>
              </a:rPr>
              <a:t>referir legítimamente </a:t>
            </a:r>
            <a:r>
              <a:rPr dirty="0" sz="1800" b="1">
                <a:latin typeface="Arial"/>
                <a:cs typeface="Arial"/>
              </a:rPr>
              <a:t>como</a:t>
            </a:r>
            <a:r>
              <a:rPr dirty="0" sz="1800" spc="1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servicios.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marL="2032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Debido </a:t>
            </a:r>
            <a:r>
              <a:rPr dirty="0" sz="1800">
                <a:latin typeface="Arial"/>
                <a:cs typeface="Arial"/>
              </a:rPr>
              <a:t>al </a:t>
            </a:r>
            <a:r>
              <a:rPr dirty="0" sz="1800" b="1">
                <a:latin typeface="Arial"/>
                <a:cs typeface="Arial"/>
              </a:rPr>
              <a:t>estado </a:t>
            </a:r>
            <a:r>
              <a:rPr dirty="0" sz="1800" spc="-5" b="1">
                <a:latin typeface="Arial"/>
                <a:cs typeface="Arial"/>
              </a:rPr>
              <a:t>esperado </a:t>
            </a:r>
            <a:r>
              <a:rPr dirty="0" sz="1800" b="1">
                <a:latin typeface="Arial"/>
                <a:cs typeface="Arial"/>
              </a:rPr>
              <a:t>que la </a:t>
            </a:r>
            <a:r>
              <a:rPr dirty="0" sz="1800" spc="-5" b="1">
                <a:latin typeface="Arial"/>
                <a:cs typeface="Arial"/>
              </a:rPr>
              <a:t>orientación a servicios pretende establecer, existen</a:t>
            </a:r>
            <a:r>
              <a:rPr dirty="0" sz="1800" spc="3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unos</a:t>
            </a:r>
            <a:endParaRPr sz="180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factores críticos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éxito </a:t>
            </a:r>
            <a:r>
              <a:rPr dirty="0" sz="1800" spc="-5">
                <a:latin typeface="Arial"/>
                <a:cs typeface="Arial"/>
              </a:rPr>
              <a:t>para su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adopción.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Estos</a:t>
            </a:r>
            <a:r>
              <a:rPr dirty="0" sz="1800" spc="30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factores</a:t>
            </a:r>
            <a:r>
              <a:rPr dirty="0" sz="1800" spc="30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críticos</a:t>
            </a:r>
            <a:r>
              <a:rPr dirty="0" sz="1800" spc="29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de</a:t>
            </a:r>
            <a:r>
              <a:rPr dirty="0" sz="1800" spc="30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éxito</a:t>
            </a:r>
            <a:r>
              <a:rPr dirty="0" sz="1800" spc="3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se</a:t>
            </a:r>
            <a:r>
              <a:rPr dirty="0" sz="1800" spc="30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denominan</a:t>
            </a:r>
            <a:r>
              <a:rPr dirty="0" sz="1800" spc="30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pilares</a:t>
            </a:r>
            <a:r>
              <a:rPr dirty="0" sz="1800" spc="315" b="1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porque</a:t>
            </a:r>
            <a:r>
              <a:rPr dirty="0" sz="1800" spc="2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</a:t>
            </a:r>
            <a:r>
              <a:rPr dirty="0" sz="1800" spc="3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conjunto</a:t>
            </a:r>
            <a:r>
              <a:rPr dirty="0" sz="1800" spc="310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establecen</a:t>
            </a:r>
            <a:r>
              <a:rPr dirty="0" sz="1800" spc="3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una</a:t>
            </a:r>
            <a:r>
              <a:rPr dirty="0" sz="1800" spc="30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base</a:t>
            </a:r>
            <a:endParaRPr sz="18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sólida </a:t>
            </a:r>
            <a:r>
              <a:rPr dirty="0" sz="1800" b="1">
                <a:latin typeface="Arial"/>
                <a:cs typeface="Arial"/>
              </a:rPr>
              <a:t>y </a:t>
            </a:r>
            <a:r>
              <a:rPr dirty="0" sz="1800" spc="-5" b="1">
                <a:latin typeface="Arial"/>
                <a:cs typeface="Arial"/>
              </a:rPr>
              <a:t>saludable sobre </a:t>
            </a:r>
            <a:r>
              <a:rPr dirty="0" sz="1800" b="1">
                <a:latin typeface="Arial"/>
                <a:cs typeface="Arial"/>
              </a:rPr>
              <a:t>la </a:t>
            </a:r>
            <a:r>
              <a:rPr dirty="0" sz="1800" spc="-5" b="1">
                <a:latin typeface="Arial"/>
                <a:cs typeface="Arial"/>
              </a:rPr>
              <a:t>cual construir, implementar </a:t>
            </a:r>
            <a:r>
              <a:rPr dirty="0" sz="1800" b="1">
                <a:latin typeface="Arial"/>
                <a:cs typeface="Arial"/>
              </a:rPr>
              <a:t>y gobernar </a:t>
            </a:r>
            <a:r>
              <a:rPr dirty="0" sz="1800" spc="-5">
                <a:latin typeface="Arial"/>
                <a:cs typeface="Arial"/>
              </a:rPr>
              <a:t>los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servicios.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22225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La </a:t>
            </a:r>
            <a:r>
              <a:rPr dirty="0" sz="1800" spc="-5" b="1">
                <a:latin typeface="Arial"/>
                <a:cs typeface="Arial"/>
              </a:rPr>
              <a:t>existencia de estos cuatro pilares se considera esencial </a:t>
            </a:r>
            <a:r>
              <a:rPr dirty="0" sz="1800" spc="-5">
                <a:latin typeface="Arial"/>
                <a:cs typeface="Arial"/>
              </a:rPr>
              <a:t>para cualquier iniciativa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La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ausencia</a:t>
            </a:r>
            <a:r>
              <a:rPr dirty="0" sz="1800" spc="50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cualquiera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estos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pilares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en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gran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medida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introduce</a:t>
            </a:r>
            <a:r>
              <a:rPr dirty="0" sz="1800" spc="4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un</a:t>
            </a:r>
            <a:r>
              <a:rPr dirty="0" sz="1800" spc="5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factor</a:t>
            </a:r>
            <a:r>
              <a:rPr dirty="0" sz="1800" spc="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4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riesgo</a:t>
            </a:r>
            <a:r>
              <a:rPr dirty="0" sz="1800" spc="5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importante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para el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proyecto.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37627" y="6210420"/>
            <a:ext cx="339317" cy="440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12519" y="5375147"/>
            <a:ext cx="1590040" cy="759460"/>
          </a:xfrm>
          <a:custGeom>
            <a:avLst/>
            <a:gdLst/>
            <a:ahLst/>
            <a:cxnLst/>
            <a:rect l="l" t="t" r="r" b="b"/>
            <a:pathLst>
              <a:path w="1590039" h="759460">
                <a:moveTo>
                  <a:pt x="0" y="379475"/>
                </a:moveTo>
                <a:lnTo>
                  <a:pt x="9447" y="320795"/>
                </a:lnTo>
                <a:lnTo>
                  <a:pt x="36847" y="264946"/>
                </a:lnTo>
                <a:lnTo>
                  <a:pt x="80785" y="212604"/>
                </a:lnTo>
                <a:lnTo>
                  <a:pt x="139847" y="164445"/>
                </a:lnTo>
                <a:lnTo>
                  <a:pt x="174609" y="142145"/>
                </a:lnTo>
                <a:lnTo>
                  <a:pt x="212621" y="121143"/>
                </a:lnTo>
                <a:lnTo>
                  <a:pt x="253707" y="101525"/>
                </a:lnTo>
                <a:lnTo>
                  <a:pt x="297690" y="83375"/>
                </a:lnTo>
                <a:lnTo>
                  <a:pt x="344395" y="66777"/>
                </a:lnTo>
                <a:lnTo>
                  <a:pt x="393643" y="51815"/>
                </a:lnTo>
                <a:lnTo>
                  <a:pt x="445259" y="38575"/>
                </a:lnTo>
                <a:lnTo>
                  <a:pt x="499064" y="27140"/>
                </a:lnTo>
                <a:lnTo>
                  <a:pt x="554884" y="17594"/>
                </a:lnTo>
                <a:lnTo>
                  <a:pt x="612541" y="10023"/>
                </a:lnTo>
                <a:lnTo>
                  <a:pt x="671858" y="4511"/>
                </a:lnTo>
                <a:lnTo>
                  <a:pt x="732658" y="1141"/>
                </a:lnTo>
                <a:lnTo>
                  <a:pt x="794766" y="0"/>
                </a:lnTo>
                <a:lnTo>
                  <a:pt x="856873" y="1141"/>
                </a:lnTo>
                <a:lnTo>
                  <a:pt x="917673" y="4511"/>
                </a:lnTo>
                <a:lnTo>
                  <a:pt x="976990" y="10023"/>
                </a:lnTo>
                <a:lnTo>
                  <a:pt x="1034647" y="17594"/>
                </a:lnTo>
                <a:lnTo>
                  <a:pt x="1090467" y="27140"/>
                </a:lnTo>
                <a:lnTo>
                  <a:pt x="1144272" y="38575"/>
                </a:lnTo>
                <a:lnTo>
                  <a:pt x="1195888" y="51815"/>
                </a:lnTo>
                <a:lnTo>
                  <a:pt x="1245136" y="66777"/>
                </a:lnTo>
                <a:lnTo>
                  <a:pt x="1291841" y="83375"/>
                </a:lnTo>
                <a:lnTo>
                  <a:pt x="1335824" y="101525"/>
                </a:lnTo>
                <a:lnTo>
                  <a:pt x="1376910" y="121143"/>
                </a:lnTo>
                <a:lnTo>
                  <a:pt x="1414922" y="142145"/>
                </a:lnTo>
                <a:lnTo>
                  <a:pt x="1449684" y="164445"/>
                </a:lnTo>
                <a:lnTo>
                  <a:pt x="1481017" y="187959"/>
                </a:lnTo>
                <a:lnTo>
                  <a:pt x="1532694" y="238294"/>
                </a:lnTo>
                <a:lnTo>
                  <a:pt x="1568540" y="292474"/>
                </a:lnTo>
                <a:lnTo>
                  <a:pt x="1587140" y="349823"/>
                </a:lnTo>
                <a:lnTo>
                  <a:pt x="1589532" y="379475"/>
                </a:lnTo>
                <a:lnTo>
                  <a:pt x="1587140" y="409131"/>
                </a:lnTo>
                <a:lnTo>
                  <a:pt x="1568540" y="466485"/>
                </a:lnTo>
                <a:lnTo>
                  <a:pt x="1532694" y="520667"/>
                </a:lnTo>
                <a:lnTo>
                  <a:pt x="1481017" y="571003"/>
                </a:lnTo>
                <a:lnTo>
                  <a:pt x="1449684" y="594517"/>
                </a:lnTo>
                <a:lnTo>
                  <a:pt x="1414922" y="616817"/>
                </a:lnTo>
                <a:lnTo>
                  <a:pt x="1376910" y="637818"/>
                </a:lnTo>
                <a:lnTo>
                  <a:pt x="1335824" y="657435"/>
                </a:lnTo>
                <a:lnTo>
                  <a:pt x="1291841" y="675584"/>
                </a:lnTo>
                <a:lnTo>
                  <a:pt x="1245136" y="692181"/>
                </a:lnTo>
                <a:lnTo>
                  <a:pt x="1195888" y="707141"/>
                </a:lnTo>
                <a:lnTo>
                  <a:pt x="1144272" y="720381"/>
                </a:lnTo>
                <a:lnTo>
                  <a:pt x="1090467" y="731815"/>
                </a:lnTo>
                <a:lnTo>
                  <a:pt x="1034647" y="741359"/>
                </a:lnTo>
                <a:lnTo>
                  <a:pt x="976990" y="748929"/>
                </a:lnTo>
                <a:lnTo>
                  <a:pt x="917673" y="754441"/>
                </a:lnTo>
                <a:lnTo>
                  <a:pt x="856873" y="757810"/>
                </a:lnTo>
                <a:lnTo>
                  <a:pt x="794766" y="758951"/>
                </a:lnTo>
                <a:lnTo>
                  <a:pt x="732658" y="757810"/>
                </a:lnTo>
                <a:lnTo>
                  <a:pt x="671858" y="754441"/>
                </a:lnTo>
                <a:lnTo>
                  <a:pt x="612541" y="748929"/>
                </a:lnTo>
                <a:lnTo>
                  <a:pt x="554884" y="741359"/>
                </a:lnTo>
                <a:lnTo>
                  <a:pt x="499064" y="731815"/>
                </a:lnTo>
                <a:lnTo>
                  <a:pt x="445259" y="720381"/>
                </a:lnTo>
                <a:lnTo>
                  <a:pt x="393643" y="707141"/>
                </a:lnTo>
                <a:lnTo>
                  <a:pt x="344395" y="692181"/>
                </a:lnTo>
                <a:lnTo>
                  <a:pt x="297690" y="675584"/>
                </a:lnTo>
                <a:lnTo>
                  <a:pt x="253707" y="657435"/>
                </a:lnTo>
                <a:lnTo>
                  <a:pt x="212621" y="637818"/>
                </a:lnTo>
                <a:lnTo>
                  <a:pt x="174609" y="616817"/>
                </a:lnTo>
                <a:lnTo>
                  <a:pt x="139847" y="594517"/>
                </a:lnTo>
                <a:lnTo>
                  <a:pt x="108514" y="571003"/>
                </a:lnTo>
                <a:lnTo>
                  <a:pt x="56837" y="520667"/>
                </a:lnTo>
                <a:lnTo>
                  <a:pt x="20991" y="466485"/>
                </a:lnTo>
                <a:lnTo>
                  <a:pt x="2391" y="409131"/>
                </a:lnTo>
                <a:lnTo>
                  <a:pt x="0" y="379475"/>
                </a:lnTo>
                <a:close/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419860" y="5462422"/>
            <a:ext cx="9740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9895" marR="5080" indent="-41783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-1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m</a:t>
            </a:r>
            <a:r>
              <a:rPr dirty="0" sz="1800" spc="-45">
                <a:latin typeface="Arial"/>
                <a:cs typeface="Arial"/>
              </a:rPr>
              <a:t>w</a:t>
            </a:r>
            <a:r>
              <a:rPr dirty="0" sz="1800" spc="-5">
                <a:latin typeface="Arial"/>
                <a:cs typeface="Arial"/>
              </a:rPr>
              <a:t>or  </a:t>
            </a:r>
            <a:r>
              <a:rPr dirty="0" sz="1800">
                <a:latin typeface="Arial"/>
                <a:cs typeface="Arial"/>
              </a:rPr>
              <a:t>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58679" y="6201276"/>
            <a:ext cx="339317" cy="440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433571" y="5366003"/>
            <a:ext cx="1590040" cy="759460"/>
          </a:xfrm>
          <a:custGeom>
            <a:avLst/>
            <a:gdLst/>
            <a:ahLst/>
            <a:cxnLst/>
            <a:rect l="l" t="t" r="r" b="b"/>
            <a:pathLst>
              <a:path w="1590039" h="759460">
                <a:moveTo>
                  <a:pt x="0" y="379476"/>
                </a:moveTo>
                <a:lnTo>
                  <a:pt x="9447" y="320795"/>
                </a:lnTo>
                <a:lnTo>
                  <a:pt x="36847" y="264946"/>
                </a:lnTo>
                <a:lnTo>
                  <a:pt x="80785" y="212604"/>
                </a:lnTo>
                <a:lnTo>
                  <a:pt x="139847" y="164445"/>
                </a:lnTo>
                <a:lnTo>
                  <a:pt x="174609" y="142145"/>
                </a:lnTo>
                <a:lnTo>
                  <a:pt x="212621" y="121143"/>
                </a:lnTo>
                <a:lnTo>
                  <a:pt x="253707" y="101525"/>
                </a:lnTo>
                <a:lnTo>
                  <a:pt x="297690" y="83375"/>
                </a:lnTo>
                <a:lnTo>
                  <a:pt x="344395" y="66777"/>
                </a:lnTo>
                <a:lnTo>
                  <a:pt x="393643" y="51816"/>
                </a:lnTo>
                <a:lnTo>
                  <a:pt x="445259" y="38575"/>
                </a:lnTo>
                <a:lnTo>
                  <a:pt x="499064" y="27140"/>
                </a:lnTo>
                <a:lnTo>
                  <a:pt x="554884" y="17594"/>
                </a:lnTo>
                <a:lnTo>
                  <a:pt x="612541" y="10023"/>
                </a:lnTo>
                <a:lnTo>
                  <a:pt x="671858" y="4511"/>
                </a:lnTo>
                <a:lnTo>
                  <a:pt x="732658" y="1141"/>
                </a:lnTo>
                <a:lnTo>
                  <a:pt x="794765" y="0"/>
                </a:lnTo>
                <a:lnTo>
                  <a:pt x="856873" y="1141"/>
                </a:lnTo>
                <a:lnTo>
                  <a:pt x="917673" y="4511"/>
                </a:lnTo>
                <a:lnTo>
                  <a:pt x="976990" y="10023"/>
                </a:lnTo>
                <a:lnTo>
                  <a:pt x="1034647" y="17594"/>
                </a:lnTo>
                <a:lnTo>
                  <a:pt x="1090467" y="27140"/>
                </a:lnTo>
                <a:lnTo>
                  <a:pt x="1144272" y="38575"/>
                </a:lnTo>
                <a:lnTo>
                  <a:pt x="1195888" y="51816"/>
                </a:lnTo>
                <a:lnTo>
                  <a:pt x="1245136" y="66777"/>
                </a:lnTo>
                <a:lnTo>
                  <a:pt x="1291841" y="83375"/>
                </a:lnTo>
                <a:lnTo>
                  <a:pt x="1335824" y="101525"/>
                </a:lnTo>
                <a:lnTo>
                  <a:pt x="1376910" y="121143"/>
                </a:lnTo>
                <a:lnTo>
                  <a:pt x="1414922" y="142145"/>
                </a:lnTo>
                <a:lnTo>
                  <a:pt x="1449684" y="164445"/>
                </a:lnTo>
                <a:lnTo>
                  <a:pt x="1481017" y="187960"/>
                </a:lnTo>
                <a:lnTo>
                  <a:pt x="1532694" y="238294"/>
                </a:lnTo>
                <a:lnTo>
                  <a:pt x="1568540" y="292474"/>
                </a:lnTo>
                <a:lnTo>
                  <a:pt x="1587140" y="349823"/>
                </a:lnTo>
                <a:lnTo>
                  <a:pt x="1589531" y="379476"/>
                </a:lnTo>
                <a:lnTo>
                  <a:pt x="1587140" y="409131"/>
                </a:lnTo>
                <a:lnTo>
                  <a:pt x="1568540" y="466485"/>
                </a:lnTo>
                <a:lnTo>
                  <a:pt x="1532694" y="520667"/>
                </a:lnTo>
                <a:lnTo>
                  <a:pt x="1481017" y="571003"/>
                </a:lnTo>
                <a:lnTo>
                  <a:pt x="1449684" y="594517"/>
                </a:lnTo>
                <a:lnTo>
                  <a:pt x="1414922" y="616817"/>
                </a:lnTo>
                <a:lnTo>
                  <a:pt x="1376910" y="637818"/>
                </a:lnTo>
                <a:lnTo>
                  <a:pt x="1335824" y="657435"/>
                </a:lnTo>
                <a:lnTo>
                  <a:pt x="1291841" y="675584"/>
                </a:lnTo>
                <a:lnTo>
                  <a:pt x="1245136" y="692181"/>
                </a:lnTo>
                <a:lnTo>
                  <a:pt x="1195888" y="707141"/>
                </a:lnTo>
                <a:lnTo>
                  <a:pt x="1144272" y="720381"/>
                </a:lnTo>
                <a:lnTo>
                  <a:pt x="1090467" y="731815"/>
                </a:lnTo>
                <a:lnTo>
                  <a:pt x="1034647" y="741359"/>
                </a:lnTo>
                <a:lnTo>
                  <a:pt x="976990" y="748929"/>
                </a:lnTo>
                <a:lnTo>
                  <a:pt x="917673" y="754441"/>
                </a:lnTo>
                <a:lnTo>
                  <a:pt x="856873" y="757810"/>
                </a:lnTo>
                <a:lnTo>
                  <a:pt x="794765" y="758952"/>
                </a:lnTo>
                <a:lnTo>
                  <a:pt x="732658" y="757810"/>
                </a:lnTo>
                <a:lnTo>
                  <a:pt x="671858" y="754441"/>
                </a:lnTo>
                <a:lnTo>
                  <a:pt x="612541" y="748929"/>
                </a:lnTo>
                <a:lnTo>
                  <a:pt x="554884" y="741359"/>
                </a:lnTo>
                <a:lnTo>
                  <a:pt x="499064" y="731815"/>
                </a:lnTo>
                <a:lnTo>
                  <a:pt x="445259" y="720381"/>
                </a:lnTo>
                <a:lnTo>
                  <a:pt x="393643" y="707141"/>
                </a:lnTo>
                <a:lnTo>
                  <a:pt x="344395" y="692181"/>
                </a:lnTo>
                <a:lnTo>
                  <a:pt x="297690" y="675584"/>
                </a:lnTo>
                <a:lnTo>
                  <a:pt x="253707" y="657435"/>
                </a:lnTo>
                <a:lnTo>
                  <a:pt x="212621" y="637818"/>
                </a:lnTo>
                <a:lnTo>
                  <a:pt x="174609" y="616817"/>
                </a:lnTo>
                <a:lnTo>
                  <a:pt x="139847" y="594517"/>
                </a:lnTo>
                <a:lnTo>
                  <a:pt x="108514" y="571003"/>
                </a:lnTo>
                <a:lnTo>
                  <a:pt x="56837" y="520667"/>
                </a:lnTo>
                <a:lnTo>
                  <a:pt x="20991" y="466485"/>
                </a:lnTo>
                <a:lnTo>
                  <a:pt x="2391" y="409131"/>
                </a:lnTo>
                <a:lnTo>
                  <a:pt x="0" y="379476"/>
                </a:lnTo>
                <a:close/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709542" y="5590743"/>
            <a:ext cx="10401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Ed</a:t>
            </a:r>
            <a:r>
              <a:rPr dirty="0" sz="1800" spc="-15">
                <a:latin typeface="Arial"/>
                <a:cs typeface="Arial"/>
              </a:rPr>
              <a:t>u</a:t>
            </a:r>
            <a:r>
              <a:rPr dirty="0" sz="1800" spc="-5">
                <a:latin typeface="Arial"/>
                <a:cs typeface="Arial"/>
              </a:rPr>
              <a:t>cati</a:t>
            </a:r>
            <a:r>
              <a:rPr dirty="0" sz="1800" spc="-15">
                <a:latin typeface="Arial"/>
                <a:cs typeface="Arial"/>
              </a:rPr>
              <a:t>o</a:t>
            </a:r>
            <a:r>
              <a:rPr dirty="0" sz="1800" spc="-5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47624" y="5631019"/>
            <a:ext cx="440375" cy="2456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379998" y="6201276"/>
            <a:ext cx="340306" cy="440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756147" y="5366003"/>
            <a:ext cx="1588135" cy="759460"/>
          </a:xfrm>
          <a:custGeom>
            <a:avLst/>
            <a:gdLst/>
            <a:ahLst/>
            <a:cxnLst/>
            <a:rect l="l" t="t" r="r" b="b"/>
            <a:pathLst>
              <a:path w="1588134" h="759460">
                <a:moveTo>
                  <a:pt x="0" y="379476"/>
                </a:moveTo>
                <a:lnTo>
                  <a:pt x="9437" y="320795"/>
                </a:lnTo>
                <a:lnTo>
                  <a:pt x="36808" y="264946"/>
                </a:lnTo>
                <a:lnTo>
                  <a:pt x="80700" y="212604"/>
                </a:lnTo>
                <a:lnTo>
                  <a:pt x="139703" y="164445"/>
                </a:lnTo>
                <a:lnTo>
                  <a:pt x="174429" y="142145"/>
                </a:lnTo>
                <a:lnTo>
                  <a:pt x="212403" y="121143"/>
                </a:lnTo>
                <a:lnTo>
                  <a:pt x="253448" y="101525"/>
                </a:lnTo>
                <a:lnTo>
                  <a:pt x="297388" y="83375"/>
                </a:lnTo>
                <a:lnTo>
                  <a:pt x="344047" y="66777"/>
                </a:lnTo>
                <a:lnTo>
                  <a:pt x="393248" y="51816"/>
                </a:lnTo>
                <a:lnTo>
                  <a:pt x="444814" y="38575"/>
                </a:lnTo>
                <a:lnTo>
                  <a:pt x="498569" y="27140"/>
                </a:lnTo>
                <a:lnTo>
                  <a:pt x="554337" y="17594"/>
                </a:lnTo>
                <a:lnTo>
                  <a:pt x="611941" y="10023"/>
                </a:lnTo>
                <a:lnTo>
                  <a:pt x="671204" y="4511"/>
                </a:lnTo>
                <a:lnTo>
                  <a:pt x="731951" y="1141"/>
                </a:lnTo>
                <a:lnTo>
                  <a:pt x="794003" y="0"/>
                </a:lnTo>
                <a:lnTo>
                  <a:pt x="856056" y="1141"/>
                </a:lnTo>
                <a:lnTo>
                  <a:pt x="916803" y="4511"/>
                </a:lnTo>
                <a:lnTo>
                  <a:pt x="976066" y="10023"/>
                </a:lnTo>
                <a:lnTo>
                  <a:pt x="1033670" y="17594"/>
                </a:lnTo>
                <a:lnTo>
                  <a:pt x="1089438" y="27140"/>
                </a:lnTo>
                <a:lnTo>
                  <a:pt x="1143193" y="38575"/>
                </a:lnTo>
                <a:lnTo>
                  <a:pt x="1194759" y="51816"/>
                </a:lnTo>
                <a:lnTo>
                  <a:pt x="1243960" y="66777"/>
                </a:lnTo>
                <a:lnTo>
                  <a:pt x="1290619" y="83375"/>
                </a:lnTo>
                <a:lnTo>
                  <a:pt x="1334559" y="101525"/>
                </a:lnTo>
                <a:lnTo>
                  <a:pt x="1375604" y="121143"/>
                </a:lnTo>
                <a:lnTo>
                  <a:pt x="1413578" y="142145"/>
                </a:lnTo>
                <a:lnTo>
                  <a:pt x="1448304" y="164445"/>
                </a:lnTo>
                <a:lnTo>
                  <a:pt x="1479606" y="187960"/>
                </a:lnTo>
                <a:lnTo>
                  <a:pt x="1531230" y="238294"/>
                </a:lnTo>
                <a:lnTo>
                  <a:pt x="1567038" y="292474"/>
                </a:lnTo>
                <a:lnTo>
                  <a:pt x="1585619" y="349823"/>
                </a:lnTo>
                <a:lnTo>
                  <a:pt x="1588007" y="379476"/>
                </a:lnTo>
                <a:lnTo>
                  <a:pt x="1585619" y="409131"/>
                </a:lnTo>
                <a:lnTo>
                  <a:pt x="1567038" y="466485"/>
                </a:lnTo>
                <a:lnTo>
                  <a:pt x="1531230" y="520667"/>
                </a:lnTo>
                <a:lnTo>
                  <a:pt x="1479606" y="571003"/>
                </a:lnTo>
                <a:lnTo>
                  <a:pt x="1448304" y="594517"/>
                </a:lnTo>
                <a:lnTo>
                  <a:pt x="1413578" y="616817"/>
                </a:lnTo>
                <a:lnTo>
                  <a:pt x="1375604" y="637818"/>
                </a:lnTo>
                <a:lnTo>
                  <a:pt x="1334559" y="657435"/>
                </a:lnTo>
                <a:lnTo>
                  <a:pt x="1290619" y="675584"/>
                </a:lnTo>
                <a:lnTo>
                  <a:pt x="1243960" y="692181"/>
                </a:lnTo>
                <a:lnTo>
                  <a:pt x="1194759" y="707141"/>
                </a:lnTo>
                <a:lnTo>
                  <a:pt x="1143193" y="720381"/>
                </a:lnTo>
                <a:lnTo>
                  <a:pt x="1089438" y="731815"/>
                </a:lnTo>
                <a:lnTo>
                  <a:pt x="1033670" y="741359"/>
                </a:lnTo>
                <a:lnTo>
                  <a:pt x="976066" y="748929"/>
                </a:lnTo>
                <a:lnTo>
                  <a:pt x="916803" y="754441"/>
                </a:lnTo>
                <a:lnTo>
                  <a:pt x="856056" y="757810"/>
                </a:lnTo>
                <a:lnTo>
                  <a:pt x="794003" y="758952"/>
                </a:lnTo>
                <a:lnTo>
                  <a:pt x="731951" y="757810"/>
                </a:lnTo>
                <a:lnTo>
                  <a:pt x="671204" y="754441"/>
                </a:lnTo>
                <a:lnTo>
                  <a:pt x="611941" y="748929"/>
                </a:lnTo>
                <a:lnTo>
                  <a:pt x="554337" y="741359"/>
                </a:lnTo>
                <a:lnTo>
                  <a:pt x="498569" y="731815"/>
                </a:lnTo>
                <a:lnTo>
                  <a:pt x="444814" y="720381"/>
                </a:lnTo>
                <a:lnTo>
                  <a:pt x="393248" y="707141"/>
                </a:lnTo>
                <a:lnTo>
                  <a:pt x="344047" y="692181"/>
                </a:lnTo>
                <a:lnTo>
                  <a:pt x="297388" y="675584"/>
                </a:lnTo>
                <a:lnTo>
                  <a:pt x="253448" y="657435"/>
                </a:lnTo>
                <a:lnTo>
                  <a:pt x="212403" y="637818"/>
                </a:lnTo>
                <a:lnTo>
                  <a:pt x="174429" y="616817"/>
                </a:lnTo>
                <a:lnTo>
                  <a:pt x="139703" y="594517"/>
                </a:lnTo>
                <a:lnTo>
                  <a:pt x="108401" y="571003"/>
                </a:lnTo>
                <a:lnTo>
                  <a:pt x="56777" y="520667"/>
                </a:lnTo>
                <a:lnTo>
                  <a:pt x="20969" y="466485"/>
                </a:lnTo>
                <a:lnTo>
                  <a:pt x="2388" y="409131"/>
                </a:lnTo>
                <a:lnTo>
                  <a:pt x="0" y="379476"/>
                </a:lnTo>
                <a:close/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051296" y="5590743"/>
            <a:ext cx="10007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D</a:t>
            </a:r>
            <a:r>
              <a:rPr dirty="0" sz="1800" spc="-15">
                <a:latin typeface="Arial"/>
                <a:cs typeface="Arial"/>
              </a:rPr>
              <a:t>i</a:t>
            </a:r>
            <a:r>
              <a:rPr dirty="0" sz="1800" spc="-5">
                <a:latin typeface="Arial"/>
                <a:cs typeface="Arial"/>
              </a:rPr>
              <a:t>sci</a:t>
            </a:r>
            <a:r>
              <a:rPr dirty="0" sz="1800" spc="-15">
                <a:latin typeface="Arial"/>
                <a:cs typeface="Arial"/>
              </a:rPr>
              <a:t>p</a:t>
            </a:r>
            <a:r>
              <a:rPr dirty="0" sz="1800" spc="-5">
                <a:latin typeface="Arial"/>
                <a:cs typeface="Arial"/>
              </a:rPr>
              <a:t>l</a:t>
            </a:r>
            <a:r>
              <a:rPr dirty="0" sz="1800" spc="-15">
                <a:latin typeface="Arial"/>
                <a:cs typeface="Arial"/>
              </a:rPr>
              <a:t>i</a:t>
            </a:r>
            <a:r>
              <a:rPr dirty="0" sz="1800" spc="-5">
                <a:latin typeface="Arial"/>
                <a:cs typeface="Arial"/>
              </a:rPr>
              <a:t>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170078" y="5631019"/>
            <a:ext cx="439094" cy="2456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702307" y="6201276"/>
            <a:ext cx="339317" cy="440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077200" y="5366003"/>
            <a:ext cx="1590040" cy="759460"/>
          </a:xfrm>
          <a:custGeom>
            <a:avLst/>
            <a:gdLst/>
            <a:ahLst/>
            <a:cxnLst/>
            <a:rect l="l" t="t" r="r" b="b"/>
            <a:pathLst>
              <a:path w="1590040" h="759460">
                <a:moveTo>
                  <a:pt x="0" y="379476"/>
                </a:moveTo>
                <a:lnTo>
                  <a:pt x="9447" y="320795"/>
                </a:lnTo>
                <a:lnTo>
                  <a:pt x="36847" y="264946"/>
                </a:lnTo>
                <a:lnTo>
                  <a:pt x="80785" y="212604"/>
                </a:lnTo>
                <a:lnTo>
                  <a:pt x="139847" y="164445"/>
                </a:lnTo>
                <a:lnTo>
                  <a:pt x="174609" y="142145"/>
                </a:lnTo>
                <a:lnTo>
                  <a:pt x="212621" y="121143"/>
                </a:lnTo>
                <a:lnTo>
                  <a:pt x="253707" y="101525"/>
                </a:lnTo>
                <a:lnTo>
                  <a:pt x="297690" y="83375"/>
                </a:lnTo>
                <a:lnTo>
                  <a:pt x="344395" y="66777"/>
                </a:lnTo>
                <a:lnTo>
                  <a:pt x="393643" y="51816"/>
                </a:lnTo>
                <a:lnTo>
                  <a:pt x="445259" y="38575"/>
                </a:lnTo>
                <a:lnTo>
                  <a:pt x="499064" y="27140"/>
                </a:lnTo>
                <a:lnTo>
                  <a:pt x="554884" y="17594"/>
                </a:lnTo>
                <a:lnTo>
                  <a:pt x="612541" y="10023"/>
                </a:lnTo>
                <a:lnTo>
                  <a:pt x="671858" y="4511"/>
                </a:lnTo>
                <a:lnTo>
                  <a:pt x="732658" y="1141"/>
                </a:lnTo>
                <a:lnTo>
                  <a:pt x="794766" y="0"/>
                </a:lnTo>
                <a:lnTo>
                  <a:pt x="856873" y="1141"/>
                </a:lnTo>
                <a:lnTo>
                  <a:pt x="917673" y="4511"/>
                </a:lnTo>
                <a:lnTo>
                  <a:pt x="976990" y="10023"/>
                </a:lnTo>
                <a:lnTo>
                  <a:pt x="1034647" y="17594"/>
                </a:lnTo>
                <a:lnTo>
                  <a:pt x="1090467" y="27140"/>
                </a:lnTo>
                <a:lnTo>
                  <a:pt x="1144272" y="38575"/>
                </a:lnTo>
                <a:lnTo>
                  <a:pt x="1195888" y="51816"/>
                </a:lnTo>
                <a:lnTo>
                  <a:pt x="1245136" y="66777"/>
                </a:lnTo>
                <a:lnTo>
                  <a:pt x="1291841" y="83375"/>
                </a:lnTo>
                <a:lnTo>
                  <a:pt x="1335824" y="101525"/>
                </a:lnTo>
                <a:lnTo>
                  <a:pt x="1376910" y="121143"/>
                </a:lnTo>
                <a:lnTo>
                  <a:pt x="1414922" y="142145"/>
                </a:lnTo>
                <a:lnTo>
                  <a:pt x="1449684" y="164445"/>
                </a:lnTo>
                <a:lnTo>
                  <a:pt x="1481017" y="187960"/>
                </a:lnTo>
                <a:lnTo>
                  <a:pt x="1532694" y="238294"/>
                </a:lnTo>
                <a:lnTo>
                  <a:pt x="1568540" y="292474"/>
                </a:lnTo>
                <a:lnTo>
                  <a:pt x="1587140" y="349823"/>
                </a:lnTo>
                <a:lnTo>
                  <a:pt x="1589531" y="379476"/>
                </a:lnTo>
                <a:lnTo>
                  <a:pt x="1587140" y="409131"/>
                </a:lnTo>
                <a:lnTo>
                  <a:pt x="1568540" y="466485"/>
                </a:lnTo>
                <a:lnTo>
                  <a:pt x="1532694" y="520667"/>
                </a:lnTo>
                <a:lnTo>
                  <a:pt x="1481017" y="571003"/>
                </a:lnTo>
                <a:lnTo>
                  <a:pt x="1449684" y="594517"/>
                </a:lnTo>
                <a:lnTo>
                  <a:pt x="1414922" y="616817"/>
                </a:lnTo>
                <a:lnTo>
                  <a:pt x="1376910" y="637818"/>
                </a:lnTo>
                <a:lnTo>
                  <a:pt x="1335824" y="657435"/>
                </a:lnTo>
                <a:lnTo>
                  <a:pt x="1291841" y="675584"/>
                </a:lnTo>
                <a:lnTo>
                  <a:pt x="1245136" y="692181"/>
                </a:lnTo>
                <a:lnTo>
                  <a:pt x="1195888" y="707141"/>
                </a:lnTo>
                <a:lnTo>
                  <a:pt x="1144272" y="720381"/>
                </a:lnTo>
                <a:lnTo>
                  <a:pt x="1090467" y="731815"/>
                </a:lnTo>
                <a:lnTo>
                  <a:pt x="1034647" y="741359"/>
                </a:lnTo>
                <a:lnTo>
                  <a:pt x="976990" y="748929"/>
                </a:lnTo>
                <a:lnTo>
                  <a:pt x="917673" y="754441"/>
                </a:lnTo>
                <a:lnTo>
                  <a:pt x="856873" y="757810"/>
                </a:lnTo>
                <a:lnTo>
                  <a:pt x="794766" y="758952"/>
                </a:lnTo>
                <a:lnTo>
                  <a:pt x="732658" y="757810"/>
                </a:lnTo>
                <a:lnTo>
                  <a:pt x="671858" y="754441"/>
                </a:lnTo>
                <a:lnTo>
                  <a:pt x="612541" y="748929"/>
                </a:lnTo>
                <a:lnTo>
                  <a:pt x="554884" y="741359"/>
                </a:lnTo>
                <a:lnTo>
                  <a:pt x="499064" y="731815"/>
                </a:lnTo>
                <a:lnTo>
                  <a:pt x="445259" y="720381"/>
                </a:lnTo>
                <a:lnTo>
                  <a:pt x="393643" y="707141"/>
                </a:lnTo>
                <a:lnTo>
                  <a:pt x="344395" y="692181"/>
                </a:lnTo>
                <a:lnTo>
                  <a:pt x="297690" y="675584"/>
                </a:lnTo>
                <a:lnTo>
                  <a:pt x="253707" y="657435"/>
                </a:lnTo>
                <a:lnTo>
                  <a:pt x="212621" y="637818"/>
                </a:lnTo>
                <a:lnTo>
                  <a:pt x="174609" y="616817"/>
                </a:lnTo>
                <a:lnTo>
                  <a:pt x="139847" y="594517"/>
                </a:lnTo>
                <a:lnTo>
                  <a:pt x="108514" y="571003"/>
                </a:lnTo>
                <a:lnTo>
                  <a:pt x="56837" y="520667"/>
                </a:lnTo>
                <a:lnTo>
                  <a:pt x="20991" y="466485"/>
                </a:lnTo>
                <a:lnTo>
                  <a:pt x="2391" y="409131"/>
                </a:lnTo>
                <a:lnTo>
                  <a:pt x="0" y="379476"/>
                </a:lnTo>
                <a:close/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8540877" y="5546547"/>
            <a:ext cx="6616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4300" marR="5080" indent="-10223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B</a:t>
            </a:r>
            <a:r>
              <a:rPr dirty="0" sz="1200" spc="-5">
                <a:latin typeface="Arial"/>
                <a:cs typeface="Arial"/>
              </a:rPr>
              <a:t>ala</a:t>
            </a:r>
            <a:r>
              <a:rPr dirty="0" sz="1200">
                <a:latin typeface="Arial"/>
                <a:cs typeface="Arial"/>
              </a:rPr>
              <a:t>n</a:t>
            </a:r>
            <a:r>
              <a:rPr dirty="0" sz="1200" spc="-5">
                <a:latin typeface="Arial"/>
                <a:cs typeface="Arial"/>
              </a:rPr>
              <a:t>c</a:t>
            </a:r>
            <a:r>
              <a:rPr dirty="0" sz="1200" spc="-15">
                <a:latin typeface="Arial"/>
                <a:cs typeface="Arial"/>
              </a:rPr>
              <a:t>e</a:t>
            </a:r>
            <a:r>
              <a:rPr dirty="0" sz="1200" spc="-5">
                <a:latin typeface="Arial"/>
                <a:cs typeface="Arial"/>
              </a:rPr>
              <a:t>d  </a:t>
            </a:r>
            <a:r>
              <a:rPr dirty="0" sz="1200" spc="-5">
                <a:latin typeface="Arial"/>
                <a:cs typeface="Arial"/>
              </a:rPr>
              <a:t>Scope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491130" y="5622279"/>
            <a:ext cx="439094" cy="246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488378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Cuatros Pilares de la Orientación a</a:t>
            </a:r>
            <a:r>
              <a:rPr dirty="0" spc="65"/>
              <a:t> </a:t>
            </a:r>
            <a:r>
              <a:rPr dirty="0" spc="-10"/>
              <a:t>Servicios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237613" y="1651253"/>
            <a:ext cx="86887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07034" algn="l"/>
                <a:tab pos="1322070" algn="l"/>
                <a:tab pos="1718310" algn="l"/>
                <a:tab pos="2748280" algn="l"/>
                <a:tab pos="3002915" algn="l"/>
                <a:tab pos="4222115" algn="l"/>
                <a:tab pos="4846955" algn="l"/>
                <a:tab pos="5824220" algn="l"/>
                <a:tab pos="7326630" algn="l"/>
                <a:tab pos="7593330" algn="l"/>
                <a:tab pos="8408035" algn="l"/>
              </a:tabLst>
            </a:pPr>
            <a:r>
              <a:rPr dirty="0" sz="1800" spc="-10">
                <a:latin typeface="Arial"/>
                <a:cs typeface="Arial"/>
              </a:rPr>
              <a:t>L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-15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tre</a:t>
            </a:r>
            <a:r>
              <a:rPr dirty="0" sz="1800" spc="-15">
                <a:latin typeface="Arial"/>
                <a:cs typeface="Arial"/>
              </a:rPr>
              <a:t>g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d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5">
                <a:latin typeface="Arial"/>
                <a:cs typeface="Arial"/>
              </a:rPr>
              <a:t>serv</a:t>
            </a:r>
            <a:r>
              <a:rPr dirty="0" sz="1800" spc="-15">
                <a:latin typeface="Arial"/>
                <a:cs typeface="Arial"/>
              </a:rPr>
              <a:t>i</a:t>
            </a:r>
            <a:r>
              <a:rPr dirty="0" sz="1800" spc="-5">
                <a:latin typeface="Arial"/>
                <a:cs typeface="Arial"/>
              </a:rPr>
              <a:t>ci</a:t>
            </a:r>
            <a:r>
              <a:rPr dirty="0" sz="1800" spc="-1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s	y	</a:t>
            </a:r>
            <a:r>
              <a:rPr dirty="0" sz="1800" spc="-5">
                <a:latin typeface="Arial"/>
                <a:cs typeface="Arial"/>
              </a:rPr>
              <a:t>so</a:t>
            </a:r>
            <a:r>
              <a:rPr dirty="0" sz="1800" spc="-15">
                <a:latin typeface="Arial"/>
                <a:cs typeface="Arial"/>
              </a:rPr>
              <a:t>l</a:t>
            </a:r>
            <a:r>
              <a:rPr dirty="0" sz="1800" spc="-5">
                <a:latin typeface="Arial"/>
                <a:cs typeface="Arial"/>
              </a:rPr>
              <a:t>ucio</a:t>
            </a:r>
            <a:r>
              <a:rPr dirty="0" sz="1800" spc="-15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es</a:t>
            </a:r>
            <a:r>
              <a:rPr dirty="0" sz="1800">
                <a:latin typeface="Arial"/>
                <a:cs typeface="Arial"/>
              </a:rPr>
              <a:t>	SOA	</a:t>
            </a:r>
            <a:r>
              <a:rPr dirty="0" sz="1800" spc="-5">
                <a:latin typeface="Arial"/>
                <a:cs typeface="Arial"/>
              </a:rPr>
              <a:t>re</a:t>
            </a:r>
            <a:r>
              <a:rPr dirty="0" sz="1800" spc="-15">
                <a:latin typeface="Arial"/>
                <a:cs typeface="Arial"/>
              </a:rPr>
              <a:t>q</a:t>
            </a:r>
            <a:r>
              <a:rPr dirty="0" sz="1800" spc="-5">
                <a:latin typeface="Arial"/>
                <a:cs typeface="Arial"/>
              </a:rPr>
              <a:t>u</a:t>
            </a:r>
            <a:r>
              <a:rPr dirty="0" sz="1800" spc="-15">
                <a:latin typeface="Arial"/>
                <a:cs typeface="Arial"/>
              </a:rPr>
              <a:t>i</a:t>
            </a:r>
            <a:r>
              <a:rPr dirty="0" sz="1800" spc="-5">
                <a:latin typeface="Arial"/>
                <a:cs typeface="Arial"/>
              </a:rPr>
              <a:t>ere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b="1">
                <a:latin typeface="Arial"/>
                <a:cs typeface="Arial"/>
              </a:rPr>
              <a:t>c</a:t>
            </a:r>
            <a:r>
              <a:rPr dirty="0" sz="1800" spc="5" b="1">
                <a:latin typeface="Arial"/>
                <a:cs typeface="Arial"/>
              </a:rPr>
              <a:t>o</a:t>
            </a:r>
            <a:r>
              <a:rPr dirty="0" sz="1800" b="1">
                <a:latin typeface="Arial"/>
                <a:cs typeface="Arial"/>
              </a:rPr>
              <a:t>o</a:t>
            </a:r>
            <a:r>
              <a:rPr dirty="0" sz="1800" spc="5" b="1">
                <a:latin typeface="Arial"/>
                <a:cs typeface="Arial"/>
              </a:rPr>
              <a:t>p</a:t>
            </a:r>
            <a:r>
              <a:rPr dirty="0" sz="1800" spc="-5" b="1">
                <a:latin typeface="Arial"/>
                <a:cs typeface="Arial"/>
              </a:rPr>
              <a:t>e</a:t>
            </a:r>
            <a:r>
              <a:rPr dirty="0" sz="1800" spc="-15" b="1">
                <a:latin typeface="Arial"/>
                <a:cs typeface="Arial"/>
              </a:rPr>
              <a:t>r</a:t>
            </a:r>
            <a:r>
              <a:rPr dirty="0" sz="1800" spc="-5" b="1">
                <a:latin typeface="Arial"/>
                <a:cs typeface="Arial"/>
              </a:rPr>
              <a:t>a</a:t>
            </a:r>
            <a:r>
              <a:rPr dirty="0" sz="1800" spc="-15" b="1">
                <a:latin typeface="Arial"/>
                <a:cs typeface="Arial"/>
              </a:rPr>
              <a:t>c</a:t>
            </a:r>
            <a:r>
              <a:rPr dirty="0" sz="1800" b="1">
                <a:latin typeface="Arial"/>
                <a:cs typeface="Arial"/>
              </a:rPr>
              <a:t>i</a:t>
            </a:r>
            <a:r>
              <a:rPr dirty="0" sz="1800" spc="5" b="1">
                <a:latin typeface="Arial"/>
                <a:cs typeface="Arial"/>
              </a:rPr>
              <a:t>ó</a:t>
            </a:r>
            <a:r>
              <a:rPr dirty="0" sz="1800" b="1">
                <a:latin typeface="Arial"/>
                <a:cs typeface="Arial"/>
              </a:rPr>
              <a:t>n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5" b="1">
                <a:latin typeface="Arial"/>
                <a:cs typeface="Arial"/>
              </a:rPr>
              <a:t>a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5" b="1">
                <a:latin typeface="Arial"/>
                <a:cs typeface="Arial"/>
              </a:rPr>
              <a:t>tr</a:t>
            </a:r>
            <a:r>
              <a:rPr dirty="0" sz="1800" spc="5" b="1">
                <a:latin typeface="Arial"/>
                <a:cs typeface="Arial"/>
              </a:rPr>
              <a:t>a</a:t>
            </a:r>
            <a:r>
              <a:rPr dirty="0" sz="1800" spc="-35" b="1">
                <a:latin typeface="Arial"/>
                <a:cs typeface="Arial"/>
              </a:rPr>
              <a:t>v</a:t>
            </a:r>
            <a:r>
              <a:rPr dirty="0" sz="1800" b="1">
                <a:latin typeface="Arial"/>
                <a:cs typeface="Arial"/>
              </a:rPr>
              <a:t>é</a:t>
            </a:r>
            <a:r>
              <a:rPr dirty="0" sz="1800" spc="-5" b="1">
                <a:latin typeface="Arial"/>
                <a:cs typeface="Arial"/>
              </a:rPr>
              <a:t>s</a:t>
            </a:r>
            <a:r>
              <a:rPr dirty="0" sz="1800" b="1">
                <a:latin typeface="Arial"/>
                <a:cs typeface="Arial"/>
              </a:rPr>
              <a:t>	de  múltiples equipos de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trabajo.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37613" y="2474467"/>
            <a:ext cx="86868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Dependiendo del alcance del proyecto </a:t>
            </a:r>
            <a:r>
              <a:rPr dirty="0" sz="1800" spc="-5" b="1">
                <a:latin typeface="Arial"/>
                <a:cs typeface="Arial"/>
              </a:rPr>
              <a:t>se requiere </a:t>
            </a:r>
            <a:r>
              <a:rPr dirty="0" sz="1800" b="1">
                <a:latin typeface="Arial"/>
                <a:cs typeface="Arial"/>
              </a:rPr>
              <a:t>una </a:t>
            </a:r>
            <a:r>
              <a:rPr dirty="0" sz="1800" spc="-10" b="1">
                <a:latin typeface="Arial"/>
                <a:cs typeface="Arial"/>
              </a:rPr>
              <a:t>nueva </a:t>
            </a:r>
            <a:r>
              <a:rPr dirty="0" sz="1800" b="1">
                <a:latin typeface="Arial"/>
                <a:cs typeface="Arial"/>
              </a:rPr>
              <a:t>dinámica, </a:t>
            </a:r>
            <a:r>
              <a:rPr dirty="0" sz="1800" spc="-5" b="1">
                <a:latin typeface="Arial"/>
                <a:cs typeface="Arial"/>
              </a:rPr>
              <a:t>nuevos  roles y </a:t>
            </a:r>
            <a:r>
              <a:rPr dirty="0" sz="1800" b="1">
                <a:latin typeface="Arial"/>
                <a:cs typeface="Arial"/>
              </a:rPr>
              <a:t>la </a:t>
            </a:r>
            <a:r>
              <a:rPr dirty="0" sz="1800" spc="-5" b="1">
                <a:latin typeface="Arial"/>
                <a:cs typeface="Arial"/>
              </a:rPr>
              <a:t>necesidad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mantener </a:t>
            </a:r>
            <a:r>
              <a:rPr dirty="0" sz="1800" b="1">
                <a:latin typeface="Arial"/>
                <a:cs typeface="Arial"/>
              </a:rPr>
              <a:t>una </a:t>
            </a:r>
            <a:r>
              <a:rPr dirty="0" sz="1800" spc="-5" b="1">
                <a:latin typeface="Arial"/>
                <a:cs typeface="Arial"/>
              </a:rPr>
              <a:t>relación </a:t>
            </a:r>
            <a:r>
              <a:rPr dirty="0" sz="1800" spc="-5">
                <a:latin typeface="Arial"/>
                <a:cs typeface="Arial"/>
              </a:rPr>
              <a:t>en medio de </a:t>
            </a:r>
            <a:r>
              <a:rPr dirty="0" sz="1800" spc="-5" b="1">
                <a:latin typeface="Arial"/>
                <a:cs typeface="Arial"/>
              </a:rPr>
              <a:t>individuos y  departamentos.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7339" y="2668764"/>
            <a:ext cx="339317" cy="4414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32231" y="1834895"/>
            <a:ext cx="1590040" cy="757555"/>
          </a:xfrm>
          <a:custGeom>
            <a:avLst/>
            <a:gdLst/>
            <a:ahLst/>
            <a:cxnLst/>
            <a:rect l="l" t="t" r="r" b="b"/>
            <a:pathLst>
              <a:path w="1590039" h="757555">
                <a:moveTo>
                  <a:pt x="0" y="378713"/>
                </a:moveTo>
                <a:lnTo>
                  <a:pt x="9446" y="320141"/>
                </a:lnTo>
                <a:lnTo>
                  <a:pt x="36844" y="264399"/>
                </a:lnTo>
                <a:lnTo>
                  <a:pt x="80780" y="212160"/>
                </a:lnTo>
                <a:lnTo>
                  <a:pt x="139841" y="164097"/>
                </a:lnTo>
                <a:lnTo>
                  <a:pt x="174601" y="141843"/>
                </a:lnTo>
                <a:lnTo>
                  <a:pt x="212612" y="120885"/>
                </a:lnTo>
                <a:lnTo>
                  <a:pt x="253697" y="101307"/>
                </a:lnTo>
                <a:lnTo>
                  <a:pt x="297680" y="83195"/>
                </a:lnTo>
                <a:lnTo>
                  <a:pt x="344384" y="66632"/>
                </a:lnTo>
                <a:lnTo>
                  <a:pt x="393632" y="51703"/>
                </a:lnTo>
                <a:lnTo>
                  <a:pt x="445247" y="38490"/>
                </a:lnTo>
                <a:lnTo>
                  <a:pt x="499054" y="27080"/>
                </a:lnTo>
                <a:lnTo>
                  <a:pt x="554875" y="17556"/>
                </a:lnTo>
                <a:lnTo>
                  <a:pt x="612533" y="10001"/>
                </a:lnTo>
                <a:lnTo>
                  <a:pt x="671852" y="4501"/>
                </a:lnTo>
                <a:lnTo>
                  <a:pt x="732655" y="1139"/>
                </a:lnTo>
                <a:lnTo>
                  <a:pt x="794766" y="0"/>
                </a:lnTo>
                <a:lnTo>
                  <a:pt x="856873" y="1139"/>
                </a:lnTo>
                <a:lnTo>
                  <a:pt x="917673" y="4501"/>
                </a:lnTo>
                <a:lnTo>
                  <a:pt x="976990" y="10001"/>
                </a:lnTo>
                <a:lnTo>
                  <a:pt x="1034647" y="17556"/>
                </a:lnTo>
                <a:lnTo>
                  <a:pt x="1090467" y="27080"/>
                </a:lnTo>
                <a:lnTo>
                  <a:pt x="1144272" y="38490"/>
                </a:lnTo>
                <a:lnTo>
                  <a:pt x="1195888" y="51703"/>
                </a:lnTo>
                <a:lnTo>
                  <a:pt x="1245136" y="66632"/>
                </a:lnTo>
                <a:lnTo>
                  <a:pt x="1291841" y="83195"/>
                </a:lnTo>
                <a:lnTo>
                  <a:pt x="1335824" y="101307"/>
                </a:lnTo>
                <a:lnTo>
                  <a:pt x="1376910" y="120885"/>
                </a:lnTo>
                <a:lnTo>
                  <a:pt x="1414922" y="141843"/>
                </a:lnTo>
                <a:lnTo>
                  <a:pt x="1449684" y="164097"/>
                </a:lnTo>
                <a:lnTo>
                  <a:pt x="1481017" y="187564"/>
                </a:lnTo>
                <a:lnTo>
                  <a:pt x="1532694" y="237799"/>
                </a:lnTo>
                <a:lnTo>
                  <a:pt x="1568540" y="291874"/>
                </a:lnTo>
                <a:lnTo>
                  <a:pt x="1587140" y="349116"/>
                </a:lnTo>
                <a:lnTo>
                  <a:pt x="1589532" y="378713"/>
                </a:lnTo>
                <a:lnTo>
                  <a:pt x="1587140" y="408311"/>
                </a:lnTo>
                <a:lnTo>
                  <a:pt x="1568540" y="465553"/>
                </a:lnTo>
                <a:lnTo>
                  <a:pt x="1532694" y="519628"/>
                </a:lnTo>
                <a:lnTo>
                  <a:pt x="1481017" y="569863"/>
                </a:lnTo>
                <a:lnTo>
                  <a:pt x="1449684" y="593330"/>
                </a:lnTo>
                <a:lnTo>
                  <a:pt x="1414922" y="615584"/>
                </a:lnTo>
                <a:lnTo>
                  <a:pt x="1376910" y="636542"/>
                </a:lnTo>
                <a:lnTo>
                  <a:pt x="1335824" y="656120"/>
                </a:lnTo>
                <a:lnTo>
                  <a:pt x="1291841" y="674232"/>
                </a:lnTo>
                <a:lnTo>
                  <a:pt x="1245136" y="690795"/>
                </a:lnTo>
                <a:lnTo>
                  <a:pt x="1195888" y="705724"/>
                </a:lnTo>
                <a:lnTo>
                  <a:pt x="1144272" y="718937"/>
                </a:lnTo>
                <a:lnTo>
                  <a:pt x="1090467" y="730347"/>
                </a:lnTo>
                <a:lnTo>
                  <a:pt x="1034647" y="739871"/>
                </a:lnTo>
                <a:lnTo>
                  <a:pt x="976990" y="747426"/>
                </a:lnTo>
                <a:lnTo>
                  <a:pt x="917673" y="752926"/>
                </a:lnTo>
                <a:lnTo>
                  <a:pt x="856873" y="756288"/>
                </a:lnTo>
                <a:lnTo>
                  <a:pt x="794766" y="757427"/>
                </a:lnTo>
                <a:lnTo>
                  <a:pt x="732655" y="756288"/>
                </a:lnTo>
                <a:lnTo>
                  <a:pt x="671852" y="752926"/>
                </a:lnTo>
                <a:lnTo>
                  <a:pt x="612533" y="747426"/>
                </a:lnTo>
                <a:lnTo>
                  <a:pt x="554875" y="739871"/>
                </a:lnTo>
                <a:lnTo>
                  <a:pt x="499054" y="730347"/>
                </a:lnTo>
                <a:lnTo>
                  <a:pt x="445247" y="718937"/>
                </a:lnTo>
                <a:lnTo>
                  <a:pt x="393632" y="705724"/>
                </a:lnTo>
                <a:lnTo>
                  <a:pt x="344384" y="690795"/>
                </a:lnTo>
                <a:lnTo>
                  <a:pt x="297680" y="674232"/>
                </a:lnTo>
                <a:lnTo>
                  <a:pt x="253697" y="656120"/>
                </a:lnTo>
                <a:lnTo>
                  <a:pt x="212612" y="636542"/>
                </a:lnTo>
                <a:lnTo>
                  <a:pt x="174601" y="615584"/>
                </a:lnTo>
                <a:lnTo>
                  <a:pt x="139841" y="593330"/>
                </a:lnTo>
                <a:lnTo>
                  <a:pt x="108508" y="569863"/>
                </a:lnTo>
                <a:lnTo>
                  <a:pt x="56834" y="519628"/>
                </a:lnTo>
                <a:lnTo>
                  <a:pt x="20990" y="465553"/>
                </a:lnTo>
                <a:lnTo>
                  <a:pt x="2391" y="408311"/>
                </a:lnTo>
                <a:lnTo>
                  <a:pt x="0" y="378713"/>
                </a:lnTo>
                <a:close/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39267" y="1920621"/>
            <a:ext cx="9740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9895" marR="5080" indent="-41783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-1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m</a:t>
            </a:r>
            <a:r>
              <a:rPr dirty="0" sz="1800" spc="-45">
                <a:latin typeface="Arial"/>
                <a:cs typeface="Arial"/>
              </a:rPr>
              <a:t>w</a:t>
            </a:r>
            <a:r>
              <a:rPr dirty="0" sz="1800" spc="-5">
                <a:latin typeface="Arial"/>
                <a:cs typeface="Arial"/>
              </a:rPr>
              <a:t>or  </a:t>
            </a:r>
            <a:r>
              <a:rPr dirty="0" sz="1800">
                <a:latin typeface="Arial"/>
                <a:cs typeface="Arial"/>
              </a:rPr>
              <a:t>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57339" y="5469756"/>
            <a:ext cx="339317" cy="440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2231" y="4634484"/>
            <a:ext cx="1590040" cy="759460"/>
          </a:xfrm>
          <a:custGeom>
            <a:avLst/>
            <a:gdLst/>
            <a:ahLst/>
            <a:cxnLst/>
            <a:rect l="l" t="t" r="r" b="b"/>
            <a:pathLst>
              <a:path w="1590039" h="759460">
                <a:moveTo>
                  <a:pt x="0" y="379476"/>
                </a:moveTo>
                <a:lnTo>
                  <a:pt x="9446" y="320795"/>
                </a:lnTo>
                <a:lnTo>
                  <a:pt x="36844" y="264946"/>
                </a:lnTo>
                <a:lnTo>
                  <a:pt x="80780" y="212604"/>
                </a:lnTo>
                <a:lnTo>
                  <a:pt x="139841" y="164445"/>
                </a:lnTo>
                <a:lnTo>
                  <a:pt x="174601" y="142145"/>
                </a:lnTo>
                <a:lnTo>
                  <a:pt x="212612" y="121143"/>
                </a:lnTo>
                <a:lnTo>
                  <a:pt x="253697" y="101525"/>
                </a:lnTo>
                <a:lnTo>
                  <a:pt x="297680" y="83375"/>
                </a:lnTo>
                <a:lnTo>
                  <a:pt x="344384" y="66777"/>
                </a:lnTo>
                <a:lnTo>
                  <a:pt x="393632" y="51816"/>
                </a:lnTo>
                <a:lnTo>
                  <a:pt x="445247" y="38575"/>
                </a:lnTo>
                <a:lnTo>
                  <a:pt x="499054" y="27140"/>
                </a:lnTo>
                <a:lnTo>
                  <a:pt x="554875" y="17594"/>
                </a:lnTo>
                <a:lnTo>
                  <a:pt x="612533" y="10023"/>
                </a:lnTo>
                <a:lnTo>
                  <a:pt x="671852" y="4511"/>
                </a:lnTo>
                <a:lnTo>
                  <a:pt x="732655" y="1141"/>
                </a:lnTo>
                <a:lnTo>
                  <a:pt x="794766" y="0"/>
                </a:lnTo>
                <a:lnTo>
                  <a:pt x="856873" y="1141"/>
                </a:lnTo>
                <a:lnTo>
                  <a:pt x="917673" y="4511"/>
                </a:lnTo>
                <a:lnTo>
                  <a:pt x="976990" y="10023"/>
                </a:lnTo>
                <a:lnTo>
                  <a:pt x="1034647" y="17594"/>
                </a:lnTo>
                <a:lnTo>
                  <a:pt x="1090467" y="27140"/>
                </a:lnTo>
                <a:lnTo>
                  <a:pt x="1144272" y="38575"/>
                </a:lnTo>
                <a:lnTo>
                  <a:pt x="1195888" y="51816"/>
                </a:lnTo>
                <a:lnTo>
                  <a:pt x="1245136" y="66777"/>
                </a:lnTo>
                <a:lnTo>
                  <a:pt x="1291841" y="83375"/>
                </a:lnTo>
                <a:lnTo>
                  <a:pt x="1335824" y="101525"/>
                </a:lnTo>
                <a:lnTo>
                  <a:pt x="1376910" y="121143"/>
                </a:lnTo>
                <a:lnTo>
                  <a:pt x="1414922" y="142145"/>
                </a:lnTo>
                <a:lnTo>
                  <a:pt x="1449684" y="164445"/>
                </a:lnTo>
                <a:lnTo>
                  <a:pt x="1481017" y="187960"/>
                </a:lnTo>
                <a:lnTo>
                  <a:pt x="1532694" y="238294"/>
                </a:lnTo>
                <a:lnTo>
                  <a:pt x="1568540" y="292474"/>
                </a:lnTo>
                <a:lnTo>
                  <a:pt x="1587140" y="349823"/>
                </a:lnTo>
                <a:lnTo>
                  <a:pt x="1589532" y="379476"/>
                </a:lnTo>
                <a:lnTo>
                  <a:pt x="1587140" y="409128"/>
                </a:lnTo>
                <a:lnTo>
                  <a:pt x="1568540" y="466477"/>
                </a:lnTo>
                <a:lnTo>
                  <a:pt x="1532694" y="520657"/>
                </a:lnTo>
                <a:lnTo>
                  <a:pt x="1481017" y="570992"/>
                </a:lnTo>
                <a:lnTo>
                  <a:pt x="1449684" y="594506"/>
                </a:lnTo>
                <a:lnTo>
                  <a:pt x="1414922" y="616806"/>
                </a:lnTo>
                <a:lnTo>
                  <a:pt x="1376910" y="637808"/>
                </a:lnTo>
                <a:lnTo>
                  <a:pt x="1335824" y="657426"/>
                </a:lnTo>
                <a:lnTo>
                  <a:pt x="1291841" y="675576"/>
                </a:lnTo>
                <a:lnTo>
                  <a:pt x="1245136" y="692174"/>
                </a:lnTo>
                <a:lnTo>
                  <a:pt x="1195888" y="707136"/>
                </a:lnTo>
                <a:lnTo>
                  <a:pt x="1144272" y="720376"/>
                </a:lnTo>
                <a:lnTo>
                  <a:pt x="1090467" y="731811"/>
                </a:lnTo>
                <a:lnTo>
                  <a:pt x="1034647" y="741357"/>
                </a:lnTo>
                <a:lnTo>
                  <a:pt x="976990" y="748928"/>
                </a:lnTo>
                <a:lnTo>
                  <a:pt x="917673" y="754440"/>
                </a:lnTo>
                <a:lnTo>
                  <a:pt x="856873" y="757810"/>
                </a:lnTo>
                <a:lnTo>
                  <a:pt x="794766" y="758952"/>
                </a:lnTo>
                <a:lnTo>
                  <a:pt x="732655" y="757810"/>
                </a:lnTo>
                <a:lnTo>
                  <a:pt x="671852" y="754440"/>
                </a:lnTo>
                <a:lnTo>
                  <a:pt x="612533" y="748928"/>
                </a:lnTo>
                <a:lnTo>
                  <a:pt x="554875" y="741357"/>
                </a:lnTo>
                <a:lnTo>
                  <a:pt x="499054" y="731811"/>
                </a:lnTo>
                <a:lnTo>
                  <a:pt x="445247" y="720376"/>
                </a:lnTo>
                <a:lnTo>
                  <a:pt x="393632" y="707136"/>
                </a:lnTo>
                <a:lnTo>
                  <a:pt x="344384" y="692174"/>
                </a:lnTo>
                <a:lnTo>
                  <a:pt x="297680" y="675576"/>
                </a:lnTo>
                <a:lnTo>
                  <a:pt x="253697" y="657426"/>
                </a:lnTo>
                <a:lnTo>
                  <a:pt x="212612" y="637808"/>
                </a:lnTo>
                <a:lnTo>
                  <a:pt x="174601" y="616806"/>
                </a:lnTo>
                <a:lnTo>
                  <a:pt x="139841" y="594506"/>
                </a:lnTo>
                <a:lnTo>
                  <a:pt x="108508" y="570992"/>
                </a:lnTo>
                <a:lnTo>
                  <a:pt x="56834" y="520657"/>
                </a:lnTo>
                <a:lnTo>
                  <a:pt x="20990" y="466477"/>
                </a:lnTo>
                <a:lnTo>
                  <a:pt x="2391" y="409128"/>
                </a:lnTo>
                <a:lnTo>
                  <a:pt x="0" y="379476"/>
                </a:lnTo>
                <a:close/>
              </a:path>
            </a:pathLst>
          </a:custGeom>
          <a:ln w="12699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07263" y="4858892"/>
            <a:ext cx="10407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-15">
                <a:latin typeface="Arial"/>
                <a:cs typeface="Arial"/>
              </a:rPr>
              <a:t>d</a:t>
            </a:r>
            <a:r>
              <a:rPr dirty="0" sz="1800" spc="-5">
                <a:latin typeface="Arial"/>
                <a:cs typeface="Arial"/>
              </a:rPr>
              <a:t>uc</a:t>
            </a:r>
            <a:r>
              <a:rPr dirty="0" sz="1800" spc="-1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12010" y="4490084"/>
            <a:ext cx="869061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Un </a:t>
            </a:r>
            <a:r>
              <a:rPr dirty="0" sz="1800">
                <a:latin typeface="Arial"/>
                <a:cs typeface="Arial"/>
              </a:rPr>
              <a:t>factor </a:t>
            </a:r>
            <a:r>
              <a:rPr dirty="0" sz="1800" spc="-5">
                <a:latin typeface="Arial"/>
                <a:cs typeface="Arial"/>
              </a:rPr>
              <a:t>principal </a:t>
            </a:r>
            <a:r>
              <a:rPr dirty="0" sz="1800">
                <a:latin typeface="Arial"/>
                <a:cs typeface="Arial"/>
              </a:rPr>
              <a:t>de </a:t>
            </a:r>
            <a:r>
              <a:rPr dirty="0" sz="1800" b="1">
                <a:latin typeface="Arial"/>
                <a:cs typeface="Arial"/>
              </a:rPr>
              <a:t>obtener la fiabilidad </a:t>
            </a:r>
            <a:r>
              <a:rPr dirty="0" sz="1800" spc="-5" b="1">
                <a:latin typeface="Arial"/>
                <a:cs typeface="Arial"/>
              </a:rPr>
              <a:t>y </a:t>
            </a:r>
            <a:r>
              <a:rPr dirty="0" sz="1800" b="1">
                <a:latin typeface="Arial"/>
                <a:cs typeface="Arial"/>
              </a:rPr>
              <a:t>confianza </a:t>
            </a:r>
            <a:r>
              <a:rPr dirty="0" sz="1800" spc="-5" b="1">
                <a:latin typeface="Arial"/>
                <a:cs typeface="Arial"/>
              </a:rPr>
              <a:t>requerida </a:t>
            </a:r>
            <a:r>
              <a:rPr dirty="0" sz="1800" b="1">
                <a:latin typeface="Arial"/>
                <a:cs typeface="Arial"/>
              </a:rPr>
              <a:t>del equipo </a:t>
            </a:r>
            <a:r>
              <a:rPr dirty="0" sz="1800" spc="5" b="1">
                <a:latin typeface="Arial"/>
                <a:cs typeface="Arial"/>
              </a:rPr>
              <a:t>SOA  </a:t>
            </a:r>
            <a:r>
              <a:rPr dirty="0" sz="1800" spc="-5" b="1">
                <a:latin typeface="Arial"/>
                <a:cs typeface="Arial"/>
              </a:rPr>
              <a:t>es </a:t>
            </a:r>
            <a:r>
              <a:rPr dirty="0" sz="1800" b="1">
                <a:latin typeface="Arial"/>
                <a:cs typeface="Arial"/>
              </a:rPr>
              <a:t>que los </a:t>
            </a:r>
            <a:r>
              <a:rPr dirty="0" sz="1800" spc="-5" b="1">
                <a:latin typeface="Arial"/>
                <a:cs typeface="Arial"/>
              </a:rPr>
              <a:t>individuos garanticen </a:t>
            </a:r>
            <a:r>
              <a:rPr dirty="0" sz="1800" b="1">
                <a:latin typeface="Arial"/>
                <a:cs typeface="Arial"/>
              </a:rPr>
              <a:t>una </a:t>
            </a:r>
            <a:r>
              <a:rPr dirty="0" sz="1800" spc="-5" b="1">
                <a:latin typeface="Arial"/>
                <a:cs typeface="Arial"/>
              </a:rPr>
              <a:t>comunicación estándar </a:t>
            </a:r>
            <a:r>
              <a:rPr dirty="0" sz="1800" spc="-5">
                <a:latin typeface="Arial"/>
                <a:cs typeface="Arial"/>
              </a:rPr>
              <a:t>basada </a:t>
            </a:r>
            <a:r>
              <a:rPr dirty="0" sz="1800">
                <a:latin typeface="Arial"/>
                <a:cs typeface="Arial"/>
              </a:rPr>
              <a:t>en </a:t>
            </a:r>
            <a:r>
              <a:rPr dirty="0" sz="1800" spc="-10">
                <a:latin typeface="Arial"/>
                <a:cs typeface="Arial"/>
              </a:rPr>
              <a:t>un  </a:t>
            </a:r>
            <a:r>
              <a:rPr dirty="0" sz="1800" spc="-5">
                <a:latin typeface="Arial"/>
                <a:cs typeface="Arial"/>
              </a:rPr>
              <a:t>vocabulario, definiciones, conceptos, métodos </a:t>
            </a:r>
            <a:r>
              <a:rPr dirty="0" sz="1800">
                <a:latin typeface="Arial"/>
                <a:cs typeface="Arial"/>
              </a:rPr>
              <a:t>y </a:t>
            </a:r>
            <a:r>
              <a:rPr dirty="0" sz="1800" spc="-5">
                <a:latin typeface="Arial"/>
                <a:cs typeface="Arial"/>
              </a:rPr>
              <a:t>entendimiento </a:t>
            </a:r>
            <a:r>
              <a:rPr dirty="0" sz="1800">
                <a:latin typeface="Arial"/>
                <a:cs typeface="Arial"/>
              </a:rPr>
              <a:t>común </a:t>
            </a:r>
            <a:r>
              <a:rPr dirty="0" sz="1800" spc="-5">
                <a:latin typeface="Arial"/>
                <a:cs typeface="Arial"/>
              </a:rPr>
              <a:t>de </a:t>
            </a:r>
            <a:r>
              <a:rPr dirty="0" sz="1800" spc="5">
                <a:latin typeface="Arial"/>
                <a:cs typeface="Arial"/>
              </a:rPr>
              <a:t>la  </a:t>
            </a:r>
            <a:r>
              <a:rPr dirty="0" sz="1800" spc="-5">
                <a:latin typeface="Arial"/>
                <a:cs typeface="Arial"/>
              </a:rPr>
              <a:t>orientación a servicios, patrones de diseño, tecnologías, políticas, estándares </a:t>
            </a:r>
            <a:r>
              <a:rPr dirty="0" sz="1800">
                <a:latin typeface="Arial"/>
                <a:cs typeface="Arial"/>
              </a:rPr>
              <a:t>y  </a:t>
            </a:r>
            <a:r>
              <a:rPr dirty="0" sz="1800" spc="-5">
                <a:latin typeface="Arial"/>
                <a:cs typeface="Arial"/>
              </a:rPr>
              <a:t>metodología definida en la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organización.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488378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Cuatros Pilares de la Orientación a</a:t>
            </a:r>
            <a:r>
              <a:rPr dirty="0" spc="65"/>
              <a:t> </a:t>
            </a:r>
            <a:r>
              <a:rPr dirty="0" spc="-10"/>
              <a:t>Servicios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07275" y="1886832"/>
            <a:ext cx="339317" cy="440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82168" y="1051560"/>
            <a:ext cx="1590040" cy="759460"/>
          </a:xfrm>
          <a:custGeom>
            <a:avLst/>
            <a:gdLst/>
            <a:ahLst/>
            <a:cxnLst/>
            <a:rect l="l" t="t" r="r" b="b"/>
            <a:pathLst>
              <a:path w="1590039" h="759460">
                <a:moveTo>
                  <a:pt x="0" y="379475"/>
                </a:moveTo>
                <a:lnTo>
                  <a:pt x="9446" y="320795"/>
                </a:lnTo>
                <a:lnTo>
                  <a:pt x="36844" y="264946"/>
                </a:lnTo>
                <a:lnTo>
                  <a:pt x="80780" y="212604"/>
                </a:lnTo>
                <a:lnTo>
                  <a:pt x="139841" y="164445"/>
                </a:lnTo>
                <a:lnTo>
                  <a:pt x="174601" y="142145"/>
                </a:lnTo>
                <a:lnTo>
                  <a:pt x="212612" y="121143"/>
                </a:lnTo>
                <a:lnTo>
                  <a:pt x="253697" y="101525"/>
                </a:lnTo>
                <a:lnTo>
                  <a:pt x="297680" y="83375"/>
                </a:lnTo>
                <a:lnTo>
                  <a:pt x="344384" y="66777"/>
                </a:lnTo>
                <a:lnTo>
                  <a:pt x="393632" y="51815"/>
                </a:lnTo>
                <a:lnTo>
                  <a:pt x="445247" y="38575"/>
                </a:lnTo>
                <a:lnTo>
                  <a:pt x="499054" y="27140"/>
                </a:lnTo>
                <a:lnTo>
                  <a:pt x="554875" y="17594"/>
                </a:lnTo>
                <a:lnTo>
                  <a:pt x="612533" y="10023"/>
                </a:lnTo>
                <a:lnTo>
                  <a:pt x="671852" y="4511"/>
                </a:lnTo>
                <a:lnTo>
                  <a:pt x="732655" y="1141"/>
                </a:lnTo>
                <a:lnTo>
                  <a:pt x="794766" y="0"/>
                </a:lnTo>
                <a:lnTo>
                  <a:pt x="856873" y="1141"/>
                </a:lnTo>
                <a:lnTo>
                  <a:pt x="917673" y="4511"/>
                </a:lnTo>
                <a:lnTo>
                  <a:pt x="976990" y="10023"/>
                </a:lnTo>
                <a:lnTo>
                  <a:pt x="1034647" y="17594"/>
                </a:lnTo>
                <a:lnTo>
                  <a:pt x="1090467" y="27140"/>
                </a:lnTo>
                <a:lnTo>
                  <a:pt x="1144272" y="38575"/>
                </a:lnTo>
                <a:lnTo>
                  <a:pt x="1195888" y="51815"/>
                </a:lnTo>
                <a:lnTo>
                  <a:pt x="1245136" y="66777"/>
                </a:lnTo>
                <a:lnTo>
                  <a:pt x="1291841" y="83375"/>
                </a:lnTo>
                <a:lnTo>
                  <a:pt x="1335824" y="101525"/>
                </a:lnTo>
                <a:lnTo>
                  <a:pt x="1376910" y="121143"/>
                </a:lnTo>
                <a:lnTo>
                  <a:pt x="1414922" y="142145"/>
                </a:lnTo>
                <a:lnTo>
                  <a:pt x="1449684" y="164445"/>
                </a:lnTo>
                <a:lnTo>
                  <a:pt x="1481017" y="187960"/>
                </a:lnTo>
                <a:lnTo>
                  <a:pt x="1532694" y="238294"/>
                </a:lnTo>
                <a:lnTo>
                  <a:pt x="1568540" y="292474"/>
                </a:lnTo>
                <a:lnTo>
                  <a:pt x="1587140" y="349823"/>
                </a:lnTo>
                <a:lnTo>
                  <a:pt x="1589532" y="379475"/>
                </a:lnTo>
                <a:lnTo>
                  <a:pt x="1587140" y="409128"/>
                </a:lnTo>
                <a:lnTo>
                  <a:pt x="1568540" y="466477"/>
                </a:lnTo>
                <a:lnTo>
                  <a:pt x="1532694" y="520657"/>
                </a:lnTo>
                <a:lnTo>
                  <a:pt x="1481017" y="570991"/>
                </a:lnTo>
                <a:lnTo>
                  <a:pt x="1449684" y="594506"/>
                </a:lnTo>
                <a:lnTo>
                  <a:pt x="1414922" y="616806"/>
                </a:lnTo>
                <a:lnTo>
                  <a:pt x="1376910" y="637808"/>
                </a:lnTo>
                <a:lnTo>
                  <a:pt x="1335824" y="657426"/>
                </a:lnTo>
                <a:lnTo>
                  <a:pt x="1291841" y="675576"/>
                </a:lnTo>
                <a:lnTo>
                  <a:pt x="1245136" y="692174"/>
                </a:lnTo>
                <a:lnTo>
                  <a:pt x="1195888" y="707136"/>
                </a:lnTo>
                <a:lnTo>
                  <a:pt x="1144272" y="720376"/>
                </a:lnTo>
                <a:lnTo>
                  <a:pt x="1090467" y="731811"/>
                </a:lnTo>
                <a:lnTo>
                  <a:pt x="1034647" y="741357"/>
                </a:lnTo>
                <a:lnTo>
                  <a:pt x="976990" y="748928"/>
                </a:lnTo>
                <a:lnTo>
                  <a:pt x="917673" y="754440"/>
                </a:lnTo>
                <a:lnTo>
                  <a:pt x="856873" y="757810"/>
                </a:lnTo>
                <a:lnTo>
                  <a:pt x="794766" y="758951"/>
                </a:lnTo>
                <a:lnTo>
                  <a:pt x="732655" y="757810"/>
                </a:lnTo>
                <a:lnTo>
                  <a:pt x="671852" y="754440"/>
                </a:lnTo>
                <a:lnTo>
                  <a:pt x="612533" y="748928"/>
                </a:lnTo>
                <a:lnTo>
                  <a:pt x="554875" y="741357"/>
                </a:lnTo>
                <a:lnTo>
                  <a:pt x="499054" y="731811"/>
                </a:lnTo>
                <a:lnTo>
                  <a:pt x="445247" y="720376"/>
                </a:lnTo>
                <a:lnTo>
                  <a:pt x="393632" y="707136"/>
                </a:lnTo>
                <a:lnTo>
                  <a:pt x="344384" y="692174"/>
                </a:lnTo>
                <a:lnTo>
                  <a:pt x="297680" y="675576"/>
                </a:lnTo>
                <a:lnTo>
                  <a:pt x="253697" y="657426"/>
                </a:lnTo>
                <a:lnTo>
                  <a:pt x="212612" y="637808"/>
                </a:lnTo>
                <a:lnTo>
                  <a:pt x="174601" y="616806"/>
                </a:lnTo>
                <a:lnTo>
                  <a:pt x="139841" y="594506"/>
                </a:lnTo>
                <a:lnTo>
                  <a:pt x="108508" y="570991"/>
                </a:lnTo>
                <a:lnTo>
                  <a:pt x="56834" y="520657"/>
                </a:lnTo>
                <a:lnTo>
                  <a:pt x="20990" y="466477"/>
                </a:lnTo>
                <a:lnTo>
                  <a:pt x="2391" y="409128"/>
                </a:lnTo>
                <a:lnTo>
                  <a:pt x="0" y="379475"/>
                </a:lnTo>
                <a:close/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4800" y="4334255"/>
            <a:ext cx="2101850" cy="952500"/>
          </a:xfrm>
          <a:custGeom>
            <a:avLst/>
            <a:gdLst/>
            <a:ahLst/>
            <a:cxnLst/>
            <a:rect l="l" t="t" r="r" b="b"/>
            <a:pathLst>
              <a:path w="2101850" h="952500">
                <a:moveTo>
                  <a:pt x="0" y="476250"/>
                </a:moveTo>
                <a:lnTo>
                  <a:pt x="7597" y="418687"/>
                </a:lnTo>
                <a:lnTo>
                  <a:pt x="29804" y="363162"/>
                </a:lnTo>
                <a:lnTo>
                  <a:pt x="65740" y="310074"/>
                </a:lnTo>
                <a:lnTo>
                  <a:pt x="114527" y="259820"/>
                </a:lnTo>
                <a:lnTo>
                  <a:pt x="175285" y="212800"/>
                </a:lnTo>
                <a:lnTo>
                  <a:pt x="209878" y="190627"/>
                </a:lnTo>
                <a:lnTo>
                  <a:pt x="247134" y="169411"/>
                </a:lnTo>
                <a:lnTo>
                  <a:pt x="286944" y="149204"/>
                </a:lnTo>
                <a:lnTo>
                  <a:pt x="329196" y="130053"/>
                </a:lnTo>
                <a:lnTo>
                  <a:pt x="373782" y="112010"/>
                </a:lnTo>
                <a:lnTo>
                  <a:pt x="420591" y="95125"/>
                </a:lnTo>
                <a:lnTo>
                  <a:pt x="469514" y="79446"/>
                </a:lnTo>
                <a:lnTo>
                  <a:pt x="520440" y="65024"/>
                </a:lnTo>
                <a:lnTo>
                  <a:pt x="573260" y="51908"/>
                </a:lnTo>
                <a:lnTo>
                  <a:pt x="627863" y="40149"/>
                </a:lnTo>
                <a:lnTo>
                  <a:pt x="684140" y="29796"/>
                </a:lnTo>
                <a:lnTo>
                  <a:pt x="741981" y="20899"/>
                </a:lnTo>
                <a:lnTo>
                  <a:pt x="801276" y="13508"/>
                </a:lnTo>
                <a:lnTo>
                  <a:pt x="861915" y="7673"/>
                </a:lnTo>
                <a:lnTo>
                  <a:pt x="923789" y="3443"/>
                </a:lnTo>
                <a:lnTo>
                  <a:pt x="986786" y="869"/>
                </a:lnTo>
                <a:lnTo>
                  <a:pt x="1050798" y="0"/>
                </a:lnTo>
                <a:lnTo>
                  <a:pt x="1114814" y="869"/>
                </a:lnTo>
                <a:lnTo>
                  <a:pt x="1177816" y="3443"/>
                </a:lnTo>
                <a:lnTo>
                  <a:pt x="1239693" y="7673"/>
                </a:lnTo>
                <a:lnTo>
                  <a:pt x="1300335" y="13508"/>
                </a:lnTo>
                <a:lnTo>
                  <a:pt x="1359632" y="20899"/>
                </a:lnTo>
                <a:lnTo>
                  <a:pt x="1417475" y="29796"/>
                </a:lnTo>
                <a:lnTo>
                  <a:pt x="1473754" y="40149"/>
                </a:lnTo>
                <a:lnTo>
                  <a:pt x="1528358" y="51908"/>
                </a:lnTo>
                <a:lnTo>
                  <a:pt x="1581178" y="65024"/>
                </a:lnTo>
                <a:lnTo>
                  <a:pt x="1632104" y="79446"/>
                </a:lnTo>
                <a:lnTo>
                  <a:pt x="1681026" y="95125"/>
                </a:lnTo>
                <a:lnTo>
                  <a:pt x="1727834" y="112010"/>
                </a:lnTo>
                <a:lnTo>
                  <a:pt x="1772419" y="130053"/>
                </a:lnTo>
                <a:lnTo>
                  <a:pt x="1814670" y="149204"/>
                </a:lnTo>
                <a:lnTo>
                  <a:pt x="1854478" y="169411"/>
                </a:lnTo>
                <a:lnTo>
                  <a:pt x="1891732" y="190627"/>
                </a:lnTo>
                <a:lnTo>
                  <a:pt x="1926323" y="212800"/>
                </a:lnTo>
                <a:lnTo>
                  <a:pt x="1958142" y="235881"/>
                </a:lnTo>
                <a:lnTo>
                  <a:pt x="2013020" y="284568"/>
                </a:lnTo>
                <a:lnTo>
                  <a:pt x="2055489" y="336289"/>
                </a:lnTo>
                <a:lnTo>
                  <a:pt x="2084667" y="390645"/>
                </a:lnTo>
                <a:lnTo>
                  <a:pt x="2099678" y="447239"/>
                </a:lnTo>
                <a:lnTo>
                  <a:pt x="2101596" y="476250"/>
                </a:lnTo>
                <a:lnTo>
                  <a:pt x="2099678" y="505260"/>
                </a:lnTo>
                <a:lnTo>
                  <a:pt x="2084667" y="561854"/>
                </a:lnTo>
                <a:lnTo>
                  <a:pt x="2055489" y="616210"/>
                </a:lnTo>
                <a:lnTo>
                  <a:pt x="2013020" y="667931"/>
                </a:lnTo>
                <a:lnTo>
                  <a:pt x="1958142" y="716618"/>
                </a:lnTo>
                <a:lnTo>
                  <a:pt x="1926323" y="739699"/>
                </a:lnTo>
                <a:lnTo>
                  <a:pt x="1891732" y="761872"/>
                </a:lnTo>
                <a:lnTo>
                  <a:pt x="1854478" y="783088"/>
                </a:lnTo>
                <a:lnTo>
                  <a:pt x="1814670" y="803295"/>
                </a:lnTo>
                <a:lnTo>
                  <a:pt x="1772419" y="822446"/>
                </a:lnTo>
                <a:lnTo>
                  <a:pt x="1727834" y="840489"/>
                </a:lnTo>
                <a:lnTo>
                  <a:pt x="1681026" y="857374"/>
                </a:lnTo>
                <a:lnTo>
                  <a:pt x="1632104" y="873053"/>
                </a:lnTo>
                <a:lnTo>
                  <a:pt x="1581178" y="887476"/>
                </a:lnTo>
                <a:lnTo>
                  <a:pt x="1528358" y="900591"/>
                </a:lnTo>
                <a:lnTo>
                  <a:pt x="1473754" y="912350"/>
                </a:lnTo>
                <a:lnTo>
                  <a:pt x="1417475" y="922703"/>
                </a:lnTo>
                <a:lnTo>
                  <a:pt x="1359632" y="931600"/>
                </a:lnTo>
                <a:lnTo>
                  <a:pt x="1300335" y="938991"/>
                </a:lnTo>
                <a:lnTo>
                  <a:pt x="1239693" y="944826"/>
                </a:lnTo>
                <a:lnTo>
                  <a:pt x="1177816" y="949056"/>
                </a:lnTo>
                <a:lnTo>
                  <a:pt x="1114814" y="951630"/>
                </a:lnTo>
                <a:lnTo>
                  <a:pt x="1050798" y="952500"/>
                </a:lnTo>
                <a:lnTo>
                  <a:pt x="986786" y="951630"/>
                </a:lnTo>
                <a:lnTo>
                  <a:pt x="923789" y="949056"/>
                </a:lnTo>
                <a:lnTo>
                  <a:pt x="861915" y="944826"/>
                </a:lnTo>
                <a:lnTo>
                  <a:pt x="801276" y="938991"/>
                </a:lnTo>
                <a:lnTo>
                  <a:pt x="741981" y="931600"/>
                </a:lnTo>
                <a:lnTo>
                  <a:pt x="684140" y="922703"/>
                </a:lnTo>
                <a:lnTo>
                  <a:pt x="627863" y="912350"/>
                </a:lnTo>
                <a:lnTo>
                  <a:pt x="573260" y="900591"/>
                </a:lnTo>
                <a:lnTo>
                  <a:pt x="520440" y="887476"/>
                </a:lnTo>
                <a:lnTo>
                  <a:pt x="469514" y="873053"/>
                </a:lnTo>
                <a:lnTo>
                  <a:pt x="420591" y="857374"/>
                </a:lnTo>
                <a:lnTo>
                  <a:pt x="373782" y="840489"/>
                </a:lnTo>
                <a:lnTo>
                  <a:pt x="329196" y="822446"/>
                </a:lnTo>
                <a:lnTo>
                  <a:pt x="286944" y="803295"/>
                </a:lnTo>
                <a:lnTo>
                  <a:pt x="247134" y="783088"/>
                </a:lnTo>
                <a:lnTo>
                  <a:pt x="209878" y="761872"/>
                </a:lnTo>
                <a:lnTo>
                  <a:pt x="175285" y="739699"/>
                </a:lnTo>
                <a:lnTo>
                  <a:pt x="143464" y="716618"/>
                </a:lnTo>
                <a:lnTo>
                  <a:pt x="88582" y="667931"/>
                </a:lnTo>
                <a:lnTo>
                  <a:pt x="46111" y="616210"/>
                </a:lnTo>
                <a:lnTo>
                  <a:pt x="16929" y="561854"/>
                </a:lnTo>
                <a:lnTo>
                  <a:pt x="1917" y="505260"/>
                </a:lnTo>
                <a:lnTo>
                  <a:pt x="0" y="476250"/>
                </a:lnTo>
                <a:close/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85939" y="5370696"/>
            <a:ext cx="339317" cy="440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26160" y="5871464"/>
            <a:ext cx="17792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Arial"/>
                <a:cs typeface="Arial"/>
              </a:rPr>
              <a:t>Se pueden </a:t>
            </a:r>
            <a:r>
              <a:rPr dirty="0" sz="1200" b="1">
                <a:latin typeface="Arial"/>
                <a:cs typeface="Arial"/>
              </a:rPr>
              <a:t>establecer  dominios de</a:t>
            </a:r>
            <a:r>
              <a:rPr dirty="0" sz="1200" spc="-60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inventarios  de servicios.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1147" y="4872354"/>
            <a:ext cx="5581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Arial"/>
                <a:cs typeface="Arial"/>
              </a:rPr>
              <a:t>T</a:t>
            </a:r>
            <a:r>
              <a:rPr dirty="0" sz="900" spc="-5">
                <a:latin typeface="Arial"/>
                <a:cs typeface="Arial"/>
              </a:rPr>
              <a:t>ea</a:t>
            </a:r>
            <a:r>
              <a:rPr dirty="0" sz="900" spc="5">
                <a:latin typeface="Arial"/>
                <a:cs typeface="Arial"/>
              </a:rPr>
              <a:t>m</a:t>
            </a:r>
            <a:r>
              <a:rPr dirty="0" sz="900" spc="-20">
                <a:latin typeface="Arial"/>
                <a:cs typeface="Arial"/>
              </a:rPr>
              <a:t>w</a:t>
            </a:r>
            <a:r>
              <a:rPr dirty="0" sz="900" spc="-5">
                <a:latin typeface="Arial"/>
                <a:cs typeface="Arial"/>
              </a:rPr>
              <a:t>o</a:t>
            </a:r>
            <a:r>
              <a:rPr dirty="0" sz="900">
                <a:latin typeface="Arial"/>
                <a:cs typeface="Arial"/>
              </a:rPr>
              <a:t>rk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0993" y="4792217"/>
            <a:ext cx="1018540" cy="460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81330">
              <a:lnSpc>
                <a:spcPct val="1584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Ed</a:t>
            </a:r>
            <a:r>
              <a:rPr dirty="0" sz="900" spc="-5">
                <a:latin typeface="Arial"/>
                <a:cs typeface="Arial"/>
              </a:rPr>
              <a:t>u</a:t>
            </a:r>
            <a:r>
              <a:rPr dirty="0" sz="900" spc="5">
                <a:latin typeface="Arial"/>
                <a:cs typeface="Arial"/>
              </a:rPr>
              <a:t>c</a:t>
            </a:r>
            <a:r>
              <a:rPr dirty="0" sz="900" spc="-5">
                <a:latin typeface="Arial"/>
                <a:cs typeface="Arial"/>
              </a:rPr>
              <a:t>a</a:t>
            </a:r>
            <a:r>
              <a:rPr dirty="0" sz="900">
                <a:latin typeface="Arial"/>
                <a:cs typeface="Arial"/>
              </a:rPr>
              <a:t>t</a:t>
            </a:r>
            <a:r>
              <a:rPr dirty="0" sz="900" spc="5">
                <a:latin typeface="Arial"/>
                <a:cs typeface="Arial"/>
              </a:rPr>
              <a:t>i</a:t>
            </a:r>
            <a:r>
              <a:rPr dirty="0" sz="900" spc="-5">
                <a:latin typeface="Arial"/>
                <a:cs typeface="Arial"/>
              </a:rPr>
              <a:t>on  </a:t>
            </a:r>
            <a:r>
              <a:rPr dirty="0" sz="900">
                <a:latin typeface="Arial"/>
                <a:cs typeface="Arial"/>
              </a:rPr>
              <a:t>Discipline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4481" y="4533138"/>
            <a:ext cx="12026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Arial"/>
                <a:cs typeface="Arial"/>
              </a:rPr>
              <a:t>Balanced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Scope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90926" y="4431283"/>
            <a:ext cx="895223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latin typeface="Arial"/>
                <a:cs typeface="Arial"/>
              </a:rPr>
              <a:t>Se </a:t>
            </a:r>
            <a:r>
              <a:rPr dirty="0" sz="1500" spc="-5" b="1">
                <a:latin typeface="Arial"/>
                <a:cs typeface="Arial"/>
              </a:rPr>
              <a:t>debe determinar un alcance balanceado </a:t>
            </a:r>
            <a:r>
              <a:rPr dirty="0" sz="1500" spc="-5">
                <a:latin typeface="Arial"/>
                <a:cs typeface="Arial"/>
              </a:rPr>
              <a:t>para </a:t>
            </a:r>
            <a:r>
              <a:rPr dirty="0" sz="1500">
                <a:latin typeface="Arial"/>
                <a:cs typeface="Arial"/>
              </a:rPr>
              <a:t>garantizar una adecuada </a:t>
            </a:r>
            <a:r>
              <a:rPr dirty="0" sz="1500" spc="-5">
                <a:latin typeface="Arial"/>
                <a:cs typeface="Arial"/>
              </a:rPr>
              <a:t>gestión </a:t>
            </a:r>
            <a:r>
              <a:rPr dirty="0" sz="1500">
                <a:latin typeface="Arial"/>
                <a:cs typeface="Arial"/>
              </a:rPr>
              <a:t>de todos los</a:t>
            </a:r>
            <a:r>
              <a:rPr dirty="0" sz="1500" spc="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pilares.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90926" y="4888483"/>
            <a:ext cx="585089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Los </a:t>
            </a:r>
            <a:r>
              <a:rPr dirty="0" sz="1500" b="1">
                <a:latin typeface="Arial"/>
                <a:cs typeface="Arial"/>
              </a:rPr>
              <a:t>factores </a:t>
            </a:r>
            <a:r>
              <a:rPr dirty="0" sz="1500" spc="-5" b="1">
                <a:latin typeface="Arial"/>
                <a:cs typeface="Arial"/>
              </a:rPr>
              <a:t>comunes </a:t>
            </a:r>
            <a:r>
              <a:rPr dirty="0" sz="1500" spc="-5">
                <a:latin typeface="Arial"/>
                <a:cs typeface="Arial"/>
              </a:rPr>
              <a:t>para </a:t>
            </a:r>
            <a:r>
              <a:rPr dirty="0" sz="1500">
                <a:latin typeface="Arial"/>
                <a:cs typeface="Arial"/>
              </a:rPr>
              <a:t>determinar un alcance balanceado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son: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48126" y="5345683"/>
            <a:ext cx="4186554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685" indent="-134620">
              <a:lnSpc>
                <a:spcPct val="100000"/>
              </a:lnSpc>
              <a:spcBef>
                <a:spcPts val="100"/>
              </a:spcBef>
              <a:buChar char="•"/>
              <a:tabLst>
                <a:tab pos="147320" algn="l"/>
              </a:tabLst>
            </a:pPr>
            <a:r>
              <a:rPr dirty="0" sz="1500">
                <a:latin typeface="Arial"/>
                <a:cs typeface="Arial"/>
              </a:rPr>
              <a:t>Obstáculos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culturales</a:t>
            </a:r>
            <a:endParaRPr sz="1500">
              <a:latin typeface="Arial"/>
              <a:cs typeface="Arial"/>
            </a:endParaRPr>
          </a:p>
          <a:p>
            <a:pPr marL="146685" indent="-134620">
              <a:lnSpc>
                <a:spcPct val="100000"/>
              </a:lnSpc>
              <a:buChar char="•"/>
              <a:tabLst>
                <a:tab pos="147320" algn="l"/>
              </a:tabLst>
            </a:pPr>
            <a:r>
              <a:rPr dirty="0" sz="1500">
                <a:latin typeface="Arial"/>
                <a:cs typeface="Arial"/>
              </a:rPr>
              <a:t>Estructuras de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autoridad</a:t>
            </a:r>
            <a:endParaRPr sz="1500">
              <a:latin typeface="Arial"/>
              <a:cs typeface="Arial"/>
            </a:endParaRPr>
          </a:p>
          <a:p>
            <a:pPr marL="146685" indent="-134620">
              <a:lnSpc>
                <a:spcPct val="100000"/>
              </a:lnSpc>
              <a:buChar char="•"/>
              <a:tabLst>
                <a:tab pos="147320" algn="l"/>
              </a:tabLst>
            </a:pPr>
            <a:r>
              <a:rPr dirty="0" sz="1500">
                <a:latin typeface="Arial"/>
                <a:cs typeface="Arial"/>
              </a:rPr>
              <a:t>Geografía</a:t>
            </a:r>
            <a:endParaRPr sz="1500">
              <a:latin typeface="Arial"/>
              <a:cs typeface="Arial"/>
            </a:endParaRPr>
          </a:p>
          <a:p>
            <a:pPr marL="146685" indent="-134620">
              <a:lnSpc>
                <a:spcPct val="100000"/>
              </a:lnSpc>
              <a:buChar char="•"/>
              <a:tabLst>
                <a:tab pos="147320" algn="l"/>
              </a:tabLst>
            </a:pPr>
            <a:r>
              <a:rPr dirty="0" sz="1500">
                <a:latin typeface="Arial"/>
                <a:cs typeface="Arial"/>
              </a:rPr>
              <a:t>Líneas de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negocio</a:t>
            </a:r>
            <a:endParaRPr sz="1500">
              <a:latin typeface="Arial"/>
              <a:cs typeface="Arial"/>
            </a:endParaRPr>
          </a:p>
          <a:p>
            <a:pPr marL="146685" indent="-134620">
              <a:lnSpc>
                <a:spcPct val="100000"/>
              </a:lnSpc>
              <a:buChar char="•"/>
              <a:tabLst>
                <a:tab pos="147320" algn="l"/>
              </a:tabLst>
            </a:pPr>
            <a:r>
              <a:rPr dirty="0" sz="1500">
                <a:latin typeface="Arial"/>
                <a:cs typeface="Arial"/>
              </a:rPr>
              <a:t>Disponibilidad de financiamiento y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stakeholders</a:t>
            </a:r>
            <a:endParaRPr sz="1500">
              <a:latin typeface="Arial"/>
              <a:cs typeface="Arial"/>
            </a:endParaRPr>
          </a:p>
          <a:p>
            <a:pPr marL="146685" indent="-134620">
              <a:lnSpc>
                <a:spcPct val="100000"/>
              </a:lnSpc>
              <a:buChar char="•"/>
              <a:tabLst>
                <a:tab pos="147320" algn="l"/>
              </a:tabLst>
            </a:pPr>
            <a:r>
              <a:rPr dirty="0" sz="1500">
                <a:latin typeface="Arial"/>
                <a:cs typeface="Arial"/>
              </a:rPr>
              <a:t>Disponibilidad de recursos de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TI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41191" y="2994660"/>
            <a:ext cx="5603875" cy="1252855"/>
          </a:xfrm>
          <a:custGeom>
            <a:avLst/>
            <a:gdLst/>
            <a:ahLst/>
            <a:cxnLst/>
            <a:rect l="l" t="t" r="r" b="b"/>
            <a:pathLst>
              <a:path w="5603875" h="1252854">
                <a:moveTo>
                  <a:pt x="0" y="1252727"/>
                </a:moveTo>
                <a:lnTo>
                  <a:pt x="5603748" y="1252727"/>
                </a:lnTo>
                <a:lnTo>
                  <a:pt x="5603748" y="0"/>
                </a:lnTo>
                <a:lnTo>
                  <a:pt x="0" y="0"/>
                </a:lnTo>
                <a:lnTo>
                  <a:pt x="0" y="1252727"/>
                </a:lnTo>
                <a:close/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877011" y="859028"/>
            <a:ext cx="10090150" cy="3342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97685" marR="635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latin typeface="Arial"/>
                <a:cs typeface="Arial"/>
              </a:rPr>
              <a:t>Un </a:t>
            </a:r>
            <a:r>
              <a:rPr dirty="0" sz="1500" spc="-5" b="1">
                <a:latin typeface="Arial"/>
                <a:cs typeface="Arial"/>
              </a:rPr>
              <a:t>factor </a:t>
            </a:r>
            <a:r>
              <a:rPr dirty="0" sz="1500" spc="-10" b="1">
                <a:latin typeface="Arial"/>
                <a:cs typeface="Arial"/>
              </a:rPr>
              <a:t>de </a:t>
            </a:r>
            <a:r>
              <a:rPr dirty="0" sz="1500" spc="-5" b="1">
                <a:latin typeface="Arial"/>
                <a:cs typeface="Arial"/>
              </a:rPr>
              <a:t>éxito </a:t>
            </a:r>
            <a:r>
              <a:rPr dirty="0" sz="1500">
                <a:latin typeface="Arial"/>
                <a:cs typeface="Arial"/>
              </a:rPr>
              <a:t>de </a:t>
            </a:r>
            <a:r>
              <a:rPr dirty="0" sz="1500" spc="-5">
                <a:latin typeface="Arial"/>
                <a:cs typeface="Arial"/>
              </a:rPr>
              <a:t>adoptar </a:t>
            </a:r>
            <a:r>
              <a:rPr dirty="0" sz="1500" spc="-10">
                <a:latin typeface="Arial"/>
                <a:cs typeface="Arial"/>
              </a:rPr>
              <a:t>SOA </a:t>
            </a:r>
            <a:r>
              <a:rPr dirty="0" sz="1500">
                <a:latin typeface="Arial"/>
                <a:cs typeface="Arial"/>
              </a:rPr>
              <a:t>es </a:t>
            </a:r>
            <a:r>
              <a:rPr dirty="0" sz="1500" spc="-5" b="1">
                <a:latin typeface="Arial"/>
                <a:cs typeface="Arial"/>
              </a:rPr>
              <a:t>garantizar consistencia </a:t>
            </a:r>
            <a:r>
              <a:rPr dirty="0" sz="1500" b="1">
                <a:latin typeface="Arial"/>
                <a:cs typeface="Arial"/>
              </a:rPr>
              <a:t>en </a:t>
            </a:r>
            <a:r>
              <a:rPr dirty="0" sz="1500" spc="-5" b="1">
                <a:latin typeface="Arial"/>
                <a:cs typeface="Arial"/>
              </a:rPr>
              <a:t>como </a:t>
            </a:r>
            <a:r>
              <a:rPr dirty="0" sz="1500" b="1">
                <a:latin typeface="Arial"/>
                <a:cs typeface="Arial"/>
              </a:rPr>
              <a:t>el </a:t>
            </a:r>
            <a:r>
              <a:rPr dirty="0" sz="1500" spc="-5" b="1">
                <a:latin typeface="Arial"/>
                <a:cs typeface="Arial"/>
              </a:rPr>
              <a:t>conocimiento y  </a:t>
            </a:r>
            <a:r>
              <a:rPr dirty="0" sz="1500" b="1">
                <a:latin typeface="Arial"/>
                <a:cs typeface="Arial"/>
              </a:rPr>
              <a:t>prácticas </a:t>
            </a:r>
            <a:r>
              <a:rPr dirty="0" sz="1500">
                <a:latin typeface="Arial"/>
                <a:cs typeface="Arial"/>
              </a:rPr>
              <a:t>en </a:t>
            </a:r>
            <a:r>
              <a:rPr dirty="0" sz="1500" spc="-5">
                <a:latin typeface="Arial"/>
                <a:cs typeface="Arial"/>
              </a:rPr>
              <a:t>medio </a:t>
            </a:r>
            <a:r>
              <a:rPr dirty="0" sz="1500">
                <a:latin typeface="Arial"/>
                <a:cs typeface="Arial"/>
              </a:rPr>
              <a:t>de los equipos es usada y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aplicada.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ts val="1820"/>
              </a:lnSpc>
            </a:pPr>
            <a:r>
              <a:rPr dirty="0" sz="1800" spc="-5">
                <a:latin typeface="Arial"/>
                <a:cs typeface="Arial"/>
              </a:rPr>
              <a:t>Discipline</a:t>
            </a:r>
            <a:endParaRPr sz="1800">
              <a:latin typeface="Arial"/>
              <a:cs typeface="Arial"/>
            </a:endParaRPr>
          </a:p>
          <a:p>
            <a:pPr marL="1797685">
              <a:lnSpc>
                <a:spcPts val="1780"/>
              </a:lnSpc>
              <a:tabLst>
                <a:tab pos="2239645" algn="l"/>
                <a:tab pos="3284220" algn="l"/>
                <a:tab pos="3692525" algn="l"/>
                <a:tab pos="4448175" algn="l"/>
                <a:tab pos="5113020" algn="l"/>
                <a:tab pos="5521325" algn="l"/>
                <a:tab pos="5803265" algn="l"/>
                <a:tab pos="6361430" algn="l"/>
                <a:tab pos="6781800" algn="l"/>
                <a:tab pos="8129270" algn="l"/>
                <a:tab pos="8484235" algn="l"/>
                <a:tab pos="9126220" algn="l"/>
                <a:tab pos="9914255" algn="l"/>
              </a:tabLst>
            </a:pPr>
            <a:r>
              <a:rPr dirty="0" sz="1500">
                <a:latin typeface="Arial"/>
                <a:cs typeface="Arial"/>
              </a:rPr>
              <a:t>Los	</a:t>
            </a:r>
            <a:r>
              <a:rPr dirty="0" sz="1500" b="1">
                <a:latin typeface="Arial"/>
                <a:cs typeface="Arial"/>
              </a:rPr>
              <a:t>miembros	</a:t>
            </a:r>
            <a:r>
              <a:rPr dirty="0" sz="1500" spc="-5" b="1">
                <a:latin typeface="Arial"/>
                <a:cs typeface="Arial"/>
              </a:rPr>
              <a:t>del	equipo	</a:t>
            </a:r>
            <a:r>
              <a:rPr dirty="0" sz="1500" spc="-5">
                <a:latin typeface="Arial"/>
                <a:cs typeface="Arial"/>
              </a:rPr>
              <a:t>deben	por	</a:t>
            </a:r>
            <a:r>
              <a:rPr dirty="0" sz="1500">
                <a:latin typeface="Arial"/>
                <a:cs typeface="Arial"/>
              </a:rPr>
              <a:t>lo	tanto	</a:t>
            </a:r>
            <a:r>
              <a:rPr dirty="0" sz="1500" b="1">
                <a:latin typeface="Arial"/>
                <a:cs typeface="Arial"/>
              </a:rPr>
              <a:t>ser	</a:t>
            </a:r>
            <a:r>
              <a:rPr dirty="0" sz="1500" spc="-5" b="1">
                <a:latin typeface="Arial"/>
                <a:cs typeface="Arial"/>
              </a:rPr>
              <a:t>disciplinados	</a:t>
            </a:r>
            <a:r>
              <a:rPr dirty="0" sz="1500" b="1">
                <a:latin typeface="Arial"/>
                <a:cs typeface="Arial"/>
              </a:rPr>
              <a:t>en	</a:t>
            </a:r>
            <a:r>
              <a:rPr dirty="0" sz="1500" spc="-5" b="1">
                <a:latin typeface="Arial"/>
                <a:cs typeface="Arial"/>
              </a:rPr>
              <a:t>como	aplican	</a:t>
            </a:r>
            <a:r>
              <a:rPr dirty="0" sz="1500" spc="-10" b="1">
                <a:latin typeface="Arial"/>
                <a:cs typeface="Arial"/>
              </a:rPr>
              <a:t>el</a:t>
            </a:r>
            <a:endParaRPr sz="1500">
              <a:latin typeface="Arial"/>
              <a:cs typeface="Arial"/>
            </a:endParaRPr>
          </a:p>
          <a:p>
            <a:pPr marL="1797685">
              <a:lnSpc>
                <a:spcPct val="100000"/>
              </a:lnSpc>
            </a:pPr>
            <a:r>
              <a:rPr dirty="0" sz="1500" spc="-5" b="1">
                <a:latin typeface="Arial"/>
                <a:cs typeface="Arial"/>
              </a:rPr>
              <a:t>conocimiento </a:t>
            </a:r>
            <a:r>
              <a:rPr dirty="0" sz="1500">
                <a:latin typeface="Arial"/>
                <a:cs typeface="Arial"/>
              </a:rPr>
              <a:t>de acuerdo </a:t>
            </a:r>
            <a:r>
              <a:rPr dirty="0" sz="1500" spc="-5">
                <a:latin typeface="Arial"/>
                <a:cs typeface="Arial"/>
              </a:rPr>
              <a:t>a </a:t>
            </a:r>
            <a:r>
              <a:rPr dirty="0" sz="1500">
                <a:latin typeface="Arial"/>
                <a:cs typeface="Arial"/>
              </a:rPr>
              <a:t>sus </a:t>
            </a:r>
            <a:r>
              <a:rPr dirty="0" sz="1500" spc="-5">
                <a:latin typeface="Arial"/>
                <a:cs typeface="Arial"/>
              </a:rPr>
              <a:t>respectivos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roles.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1797685" marR="5080">
              <a:lnSpc>
                <a:spcPct val="100000"/>
              </a:lnSpc>
              <a:spcBef>
                <a:spcPts val="5"/>
              </a:spcBef>
            </a:pPr>
            <a:r>
              <a:rPr dirty="0" sz="1500" spc="-5">
                <a:latin typeface="Arial"/>
                <a:cs typeface="Arial"/>
              </a:rPr>
              <a:t>El </a:t>
            </a:r>
            <a:r>
              <a:rPr dirty="0" sz="1500">
                <a:latin typeface="Arial"/>
                <a:cs typeface="Arial"/>
              </a:rPr>
              <a:t>sistema de </a:t>
            </a:r>
            <a:r>
              <a:rPr dirty="0" sz="1500" spc="-5" b="1">
                <a:latin typeface="Arial"/>
                <a:cs typeface="Arial"/>
              </a:rPr>
              <a:t>gobierno </a:t>
            </a:r>
            <a:r>
              <a:rPr dirty="0" sz="1500" b="1">
                <a:latin typeface="Arial"/>
                <a:cs typeface="Arial"/>
              </a:rPr>
              <a:t>SOA </a:t>
            </a:r>
            <a:r>
              <a:rPr dirty="0" sz="1500">
                <a:latin typeface="Arial"/>
                <a:cs typeface="Arial"/>
              </a:rPr>
              <a:t>debe </a:t>
            </a:r>
            <a:r>
              <a:rPr dirty="0" sz="1500" spc="-5">
                <a:latin typeface="Arial"/>
                <a:cs typeface="Arial"/>
              </a:rPr>
              <a:t>establecer métricas </a:t>
            </a:r>
            <a:r>
              <a:rPr dirty="0" sz="1500">
                <a:latin typeface="Arial"/>
                <a:cs typeface="Arial"/>
              </a:rPr>
              <a:t>y </a:t>
            </a:r>
            <a:r>
              <a:rPr dirty="0" sz="1500" spc="-5">
                <a:latin typeface="Arial"/>
                <a:cs typeface="Arial"/>
              </a:rPr>
              <a:t>preceptos que </a:t>
            </a:r>
            <a:r>
              <a:rPr dirty="0" sz="1500" spc="-5" b="1">
                <a:latin typeface="Arial"/>
                <a:cs typeface="Arial"/>
              </a:rPr>
              <a:t>permitan monitorear y  guiar </a:t>
            </a:r>
            <a:r>
              <a:rPr dirty="0" sz="1500" b="1">
                <a:latin typeface="Arial"/>
                <a:cs typeface="Arial"/>
              </a:rPr>
              <a:t>las prácticas </a:t>
            </a:r>
            <a:r>
              <a:rPr dirty="0" sz="1500" spc="-5" b="1">
                <a:latin typeface="Arial"/>
                <a:cs typeface="Arial"/>
              </a:rPr>
              <a:t>de </a:t>
            </a:r>
            <a:r>
              <a:rPr dirty="0" sz="1500" b="1">
                <a:latin typeface="Arial"/>
                <a:cs typeface="Arial"/>
              </a:rPr>
              <a:t>la </a:t>
            </a:r>
            <a:r>
              <a:rPr dirty="0" sz="1500" spc="-5" b="1">
                <a:latin typeface="Arial"/>
                <a:cs typeface="Arial"/>
              </a:rPr>
              <a:t>metodología</a:t>
            </a:r>
            <a:r>
              <a:rPr dirty="0" sz="1500" spc="-50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adoptada.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2614930">
              <a:lnSpc>
                <a:spcPct val="100000"/>
              </a:lnSpc>
              <a:spcBef>
                <a:spcPts val="5"/>
              </a:spcBef>
            </a:pPr>
            <a:r>
              <a:rPr dirty="0" sz="1500" spc="-5" b="1">
                <a:solidFill>
                  <a:srgbClr val="FD9200"/>
                </a:solidFill>
                <a:latin typeface="Arial"/>
                <a:cs typeface="Arial"/>
              </a:rPr>
              <a:t>Se debe por </a:t>
            </a:r>
            <a:r>
              <a:rPr dirty="0" sz="1500" b="1">
                <a:solidFill>
                  <a:srgbClr val="FD9200"/>
                </a:solidFill>
                <a:latin typeface="Arial"/>
                <a:cs typeface="Arial"/>
              </a:rPr>
              <a:t>lo tanto</a:t>
            </a:r>
            <a:r>
              <a:rPr dirty="0" sz="1500" spc="-2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D9200"/>
                </a:solidFill>
                <a:latin typeface="Arial"/>
                <a:cs typeface="Arial"/>
              </a:rPr>
              <a:t>establecer: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3206115" indent="-134620">
              <a:lnSpc>
                <a:spcPct val="100000"/>
              </a:lnSpc>
              <a:buFont typeface="Arial"/>
              <a:buChar char="•"/>
              <a:tabLst>
                <a:tab pos="3206750" algn="l"/>
              </a:tabLst>
            </a:pPr>
            <a:r>
              <a:rPr dirty="0" sz="1500" spc="-5" b="1">
                <a:solidFill>
                  <a:srgbClr val="FD9200"/>
                </a:solidFill>
                <a:latin typeface="Arial"/>
                <a:cs typeface="Arial"/>
              </a:rPr>
              <a:t>Equipos colaborativos que</a:t>
            </a:r>
            <a:r>
              <a:rPr dirty="0" sz="1500" spc="1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500" spc="-5" b="1">
                <a:solidFill>
                  <a:srgbClr val="FD9200"/>
                </a:solidFill>
                <a:latin typeface="Arial"/>
                <a:cs typeface="Arial"/>
              </a:rPr>
              <a:t>tengan</a:t>
            </a:r>
            <a:endParaRPr sz="1500">
              <a:latin typeface="Arial"/>
              <a:cs typeface="Arial"/>
            </a:endParaRPr>
          </a:p>
          <a:p>
            <a:pPr lvl="1" marL="3689350" indent="-160655">
              <a:lnSpc>
                <a:spcPct val="100000"/>
              </a:lnSpc>
              <a:buFont typeface="Arial"/>
              <a:buChar char="•"/>
              <a:tabLst>
                <a:tab pos="3689985" algn="l"/>
              </a:tabLst>
            </a:pPr>
            <a:r>
              <a:rPr dirty="0" sz="1500" spc="-5" b="1">
                <a:solidFill>
                  <a:srgbClr val="FD9200"/>
                </a:solidFill>
                <a:latin typeface="Arial"/>
                <a:cs typeface="Arial"/>
              </a:rPr>
              <a:t>Un entendimiento y educación común </a:t>
            </a:r>
            <a:r>
              <a:rPr dirty="0" sz="1500" b="1">
                <a:solidFill>
                  <a:srgbClr val="FD9200"/>
                </a:solidFill>
                <a:latin typeface="Arial"/>
                <a:cs typeface="Arial"/>
              </a:rPr>
              <a:t>el </a:t>
            </a:r>
            <a:r>
              <a:rPr dirty="0" sz="1500" spc="-5" b="1">
                <a:solidFill>
                  <a:srgbClr val="FD9200"/>
                </a:solidFill>
                <a:latin typeface="Arial"/>
                <a:cs typeface="Arial"/>
              </a:rPr>
              <a:t>cual</a:t>
            </a:r>
            <a:r>
              <a:rPr dirty="0" sz="1500" spc="-5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D9200"/>
                </a:solidFill>
                <a:latin typeface="Arial"/>
                <a:cs typeface="Arial"/>
              </a:rPr>
              <a:t>se</a:t>
            </a:r>
            <a:endParaRPr sz="1500">
              <a:latin typeface="Arial"/>
              <a:cs typeface="Arial"/>
            </a:endParaRPr>
          </a:p>
          <a:p>
            <a:pPr lvl="2" marL="4164965" indent="-179070">
              <a:lnSpc>
                <a:spcPct val="100000"/>
              </a:lnSpc>
              <a:buFont typeface="Arial"/>
              <a:buChar char="•"/>
              <a:tabLst>
                <a:tab pos="4165600" algn="l"/>
              </a:tabLst>
            </a:pPr>
            <a:r>
              <a:rPr dirty="0" sz="1500" spc="-10" b="1">
                <a:solidFill>
                  <a:srgbClr val="FD9200"/>
                </a:solidFill>
                <a:latin typeface="Arial"/>
                <a:cs typeface="Arial"/>
              </a:rPr>
              <a:t>Aplique </a:t>
            </a:r>
            <a:r>
              <a:rPr dirty="0" sz="1500" spc="-5" b="1">
                <a:solidFill>
                  <a:srgbClr val="FD9200"/>
                </a:solidFill>
                <a:latin typeface="Arial"/>
                <a:cs typeface="Arial"/>
              </a:rPr>
              <a:t>de manera</a:t>
            </a:r>
            <a:r>
              <a:rPr dirty="0" sz="1500" spc="5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D9200"/>
                </a:solidFill>
                <a:latin typeface="Arial"/>
                <a:cs typeface="Arial"/>
              </a:rPr>
              <a:t>consistente.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974340" marR="5080" indent="-1460500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Terminología y</a:t>
            </a:r>
            <a:r>
              <a:rPr dirty="0" sz="4400" spc="-55"/>
              <a:t> </a:t>
            </a:r>
            <a:r>
              <a:rPr dirty="0" sz="4400" spc="-5"/>
              <a:t>Conceptos  </a:t>
            </a:r>
            <a:r>
              <a:rPr dirty="0" sz="4400"/>
              <a:t>Fundamentales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0" y="3906011"/>
            <a:ext cx="12192000" cy="96520"/>
          </a:xfrm>
          <a:custGeom>
            <a:avLst/>
            <a:gdLst/>
            <a:ahLst/>
            <a:cxnLst/>
            <a:rect l="l" t="t" r="r" b="b"/>
            <a:pathLst>
              <a:path w="12192000" h="96520">
                <a:moveTo>
                  <a:pt x="0" y="96012"/>
                </a:moveTo>
                <a:lnTo>
                  <a:pt x="12192000" y="96012"/>
                </a:lnTo>
                <a:lnTo>
                  <a:pt x="12192000" y="0"/>
                </a:lnTo>
                <a:lnTo>
                  <a:pt x="0" y="0"/>
                </a:lnTo>
                <a:lnTo>
                  <a:pt x="0" y="9601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51120" y="3000755"/>
            <a:ext cx="1765553" cy="1765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87340" y="2997707"/>
            <a:ext cx="1417320" cy="1417320"/>
          </a:xfrm>
          <a:custGeom>
            <a:avLst/>
            <a:gdLst/>
            <a:ahLst/>
            <a:cxnLst/>
            <a:rect l="l" t="t" r="r" b="b"/>
            <a:pathLst>
              <a:path w="1417320" h="1417320">
                <a:moveTo>
                  <a:pt x="708660" y="0"/>
                </a:moveTo>
                <a:lnTo>
                  <a:pt x="660137" y="1634"/>
                </a:lnTo>
                <a:lnTo>
                  <a:pt x="612492" y="6468"/>
                </a:lnTo>
                <a:lnTo>
                  <a:pt x="565831" y="14396"/>
                </a:lnTo>
                <a:lnTo>
                  <a:pt x="520259" y="25311"/>
                </a:lnTo>
                <a:lnTo>
                  <a:pt x="475881" y="39110"/>
                </a:lnTo>
                <a:lnTo>
                  <a:pt x="432804" y="55685"/>
                </a:lnTo>
                <a:lnTo>
                  <a:pt x="391132" y="74932"/>
                </a:lnTo>
                <a:lnTo>
                  <a:pt x="350971" y="96745"/>
                </a:lnTo>
                <a:lnTo>
                  <a:pt x="312427" y="121019"/>
                </a:lnTo>
                <a:lnTo>
                  <a:pt x="275605" y="147648"/>
                </a:lnTo>
                <a:lnTo>
                  <a:pt x="240611" y="176527"/>
                </a:lnTo>
                <a:lnTo>
                  <a:pt x="207549" y="207549"/>
                </a:lnTo>
                <a:lnTo>
                  <a:pt x="176527" y="240611"/>
                </a:lnTo>
                <a:lnTo>
                  <a:pt x="147648" y="275605"/>
                </a:lnTo>
                <a:lnTo>
                  <a:pt x="121019" y="312427"/>
                </a:lnTo>
                <a:lnTo>
                  <a:pt x="96745" y="350971"/>
                </a:lnTo>
                <a:lnTo>
                  <a:pt x="74932" y="391132"/>
                </a:lnTo>
                <a:lnTo>
                  <a:pt x="55685" y="432804"/>
                </a:lnTo>
                <a:lnTo>
                  <a:pt x="39110" y="475881"/>
                </a:lnTo>
                <a:lnTo>
                  <a:pt x="25311" y="520259"/>
                </a:lnTo>
                <a:lnTo>
                  <a:pt x="14396" y="565831"/>
                </a:lnTo>
                <a:lnTo>
                  <a:pt x="6468" y="612492"/>
                </a:lnTo>
                <a:lnTo>
                  <a:pt x="1634" y="660137"/>
                </a:lnTo>
                <a:lnTo>
                  <a:pt x="0" y="708659"/>
                </a:lnTo>
                <a:lnTo>
                  <a:pt x="1634" y="757182"/>
                </a:lnTo>
                <a:lnTo>
                  <a:pt x="6468" y="804827"/>
                </a:lnTo>
                <a:lnTo>
                  <a:pt x="14396" y="851488"/>
                </a:lnTo>
                <a:lnTo>
                  <a:pt x="25311" y="897060"/>
                </a:lnTo>
                <a:lnTo>
                  <a:pt x="39110" y="941438"/>
                </a:lnTo>
                <a:lnTo>
                  <a:pt x="55685" y="984515"/>
                </a:lnTo>
                <a:lnTo>
                  <a:pt x="74932" y="1026187"/>
                </a:lnTo>
                <a:lnTo>
                  <a:pt x="96745" y="1066348"/>
                </a:lnTo>
                <a:lnTo>
                  <a:pt x="121019" y="1104892"/>
                </a:lnTo>
                <a:lnTo>
                  <a:pt x="147648" y="1141714"/>
                </a:lnTo>
                <a:lnTo>
                  <a:pt x="176527" y="1176708"/>
                </a:lnTo>
                <a:lnTo>
                  <a:pt x="207549" y="1209770"/>
                </a:lnTo>
                <a:lnTo>
                  <a:pt x="240611" y="1240792"/>
                </a:lnTo>
                <a:lnTo>
                  <a:pt x="275605" y="1269671"/>
                </a:lnTo>
                <a:lnTo>
                  <a:pt x="312427" y="1296300"/>
                </a:lnTo>
                <a:lnTo>
                  <a:pt x="350971" y="1320574"/>
                </a:lnTo>
                <a:lnTo>
                  <a:pt x="391132" y="1342387"/>
                </a:lnTo>
                <a:lnTo>
                  <a:pt x="432804" y="1361634"/>
                </a:lnTo>
                <a:lnTo>
                  <a:pt x="475881" y="1378209"/>
                </a:lnTo>
                <a:lnTo>
                  <a:pt x="520259" y="1392008"/>
                </a:lnTo>
                <a:lnTo>
                  <a:pt x="565831" y="1402923"/>
                </a:lnTo>
                <a:lnTo>
                  <a:pt x="612492" y="1410851"/>
                </a:lnTo>
                <a:lnTo>
                  <a:pt x="660137" y="1415685"/>
                </a:lnTo>
                <a:lnTo>
                  <a:pt x="708660" y="1417319"/>
                </a:lnTo>
                <a:lnTo>
                  <a:pt x="757182" y="1415685"/>
                </a:lnTo>
                <a:lnTo>
                  <a:pt x="804827" y="1410851"/>
                </a:lnTo>
                <a:lnTo>
                  <a:pt x="851488" y="1402923"/>
                </a:lnTo>
                <a:lnTo>
                  <a:pt x="897060" y="1392008"/>
                </a:lnTo>
                <a:lnTo>
                  <a:pt x="941438" y="1378209"/>
                </a:lnTo>
                <a:lnTo>
                  <a:pt x="984515" y="1361634"/>
                </a:lnTo>
                <a:lnTo>
                  <a:pt x="1026187" y="1342387"/>
                </a:lnTo>
                <a:lnTo>
                  <a:pt x="1066348" y="1320574"/>
                </a:lnTo>
                <a:lnTo>
                  <a:pt x="1104892" y="1296300"/>
                </a:lnTo>
                <a:lnTo>
                  <a:pt x="1141714" y="1269671"/>
                </a:lnTo>
                <a:lnTo>
                  <a:pt x="1176708" y="1240792"/>
                </a:lnTo>
                <a:lnTo>
                  <a:pt x="1209770" y="1209770"/>
                </a:lnTo>
                <a:lnTo>
                  <a:pt x="1240792" y="1176708"/>
                </a:lnTo>
                <a:lnTo>
                  <a:pt x="1269671" y="1141714"/>
                </a:lnTo>
                <a:lnTo>
                  <a:pt x="1296300" y="1104892"/>
                </a:lnTo>
                <a:lnTo>
                  <a:pt x="1320574" y="1066348"/>
                </a:lnTo>
                <a:lnTo>
                  <a:pt x="1342387" y="1026187"/>
                </a:lnTo>
                <a:lnTo>
                  <a:pt x="1361634" y="984515"/>
                </a:lnTo>
                <a:lnTo>
                  <a:pt x="1378209" y="941438"/>
                </a:lnTo>
                <a:lnTo>
                  <a:pt x="1392008" y="897060"/>
                </a:lnTo>
                <a:lnTo>
                  <a:pt x="1402923" y="851488"/>
                </a:lnTo>
                <a:lnTo>
                  <a:pt x="1410851" y="804827"/>
                </a:lnTo>
                <a:lnTo>
                  <a:pt x="1415685" y="757182"/>
                </a:lnTo>
                <a:lnTo>
                  <a:pt x="1417319" y="708659"/>
                </a:lnTo>
                <a:lnTo>
                  <a:pt x="1415685" y="660137"/>
                </a:lnTo>
                <a:lnTo>
                  <a:pt x="1410851" y="612492"/>
                </a:lnTo>
                <a:lnTo>
                  <a:pt x="1402923" y="565831"/>
                </a:lnTo>
                <a:lnTo>
                  <a:pt x="1392008" y="520259"/>
                </a:lnTo>
                <a:lnTo>
                  <a:pt x="1378209" y="475881"/>
                </a:lnTo>
                <a:lnTo>
                  <a:pt x="1361634" y="432804"/>
                </a:lnTo>
                <a:lnTo>
                  <a:pt x="1342387" y="391132"/>
                </a:lnTo>
                <a:lnTo>
                  <a:pt x="1320574" y="350971"/>
                </a:lnTo>
                <a:lnTo>
                  <a:pt x="1296300" y="312427"/>
                </a:lnTo>
                <a:lnTo>
                  <a:pt x="1269671" y="275605"/>
                </a:lnTo>
                <a:lnTo>
                  <a:pt x="1240792" y="240611"/>
                </a:lnTo>
                <a:lnTo>
                  <a:pt x="1209770" y="207549"/>
                </a:lnTo>
                <a:lnTo>
                  <a:pt x="1176708" y="176527"/>
                </a:lnTo>
                <a:lnTo>
                  <a:pt x="1141714" y="147648"/>
                </a:lnTo>
                <a:lnTo>
                  <a:pt x="1104892" y="121019"/>
                </a:lnTo>
                <a:lnTo>
                  <a:pt x="1066348" y="96745"/>
                </a:lnTo>
                <a:lnTo>
                  <a:pt x="1026187" y="74932"/>
                </a:lnTo>
                <a:lnTo>
                  <a:pt x="984515" y="55685"/>
                </a:lnTo>
                <a:lnTo>
                  <a:pt x="941438" y="39110"/>
                </a:lnTo>
                <a:lnTo>
                  <a:pt x="897060" y="25311"/>
                </a:lnTo>
                <a:lnTo>
                  <a:pt x="851488" y="14396"/>
                </a:lnTo>
                <a:lnTo>
                  <a:pt x="804827" y="6468"/>
                </a:lnTo>
                <a:lnTo>
                  <a:pt x="757182" y="1634"/>
                </a:lnTo>
                <a:lnTo>
                  <a:pt x="70866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45479" y="1429511"/>
            <a:ext cx="179832" cy="179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89476" y="1316736"/>
            <a:ext cx="67310" cy="292735"/>
          </a:xfrm>
          <a:custGeom>
            <a:avLst/>
            <a:gdLst/>
            <a:ahLst/>
            <a:cxnLst/>
            <a:rect l="l" t="t" r="r" b="b"/>
            <a:pathLst>
              <a:path w="67310" h="292734">
                <a:moveTo>
                  <a:pt x="41275" y="0"/>
                </a:moveTo>
                <a:lnTo>
                  <a:pt x="25781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0"/>
                </a:lnTo>
                <a:lnTo>
                  <a:pt x="0" y="266826"/>
                </a:lnTo>
                <a:lnTo>
                  <a:pt x="2028" y="276856"/>
                </a:lnTo>
                <a:lnTo>
                  <a:pt x="7556" y="285051"/>
                </a:lnTo>
                <a:lnTo>
                  <a:pt x="15751" y="290579"/>
                </a:lnTo>
                <a:lnTo>
                  <a:pt x="25781" y="292608"/>
                </a:lnTo>
                <a:lnTo>
                  <a:pt x="41275" y="292608"/>
                </a:lnTo>
                <a:lnTo>
                  <a:pt x="51304" y="290579"/>
                </a:lnTo>
                <a:lnTo>
                  <a:pt x="59499" y="285051"/>
                </a:lnTo>
                <a:lnTo>
                  <a:pt x="65027" y="276856"/>
                </a:lnTo>
                <a:lnTo>
                  <a:pt x="67056" y="266826"/>
                </a:lnTo>
                <a:lnTo>
                  <a:pt x="67056" y="25780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71971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72136" y="51435"/>
                </a:moveTo>
                <a:lnTo>
                  <a:pt x="8000" y="51435"/>
                </a:lnTo>
                <a:lnTo>
                  <a:pt x="0" y="59436"/>
                </a:lnTo>
                <a:lnTo>
                  <a:pt x="0" y="473582"/>
                </a:lnTo>
                <a:lnTo>
                  <a:pt x="8000" y="481583"/>
                </a:lnTo>
                <a:lnTo>
                  <a:pt x="400430" y="481583"/>
                </a:lnTo>
                <a:lnTo>
                  <a:pt x="408431" y="473582"/>
                </a:lnTo>
                <a:lnTo>
                  <a:pt x="408431" y="446405"/>
                </a:lnTo>
                <a:lnTo>
                  <a:pt x="35432" y="446405"/>
                </a:lnTo>
                <a:lnTo>
                  <a:pt x="35432" y="86613"/>
                </a:lnTo>
                <a:lnTo>
                  <a:pt x="72136" y="86613"/>
                </a:lnTo>
                <a:lnTo>
                  <a:pt x="80137" y="78739"/>
                </a:lnTo>
                <a:lnTo>
                  <a:pt x="80137" y="59436"/>
                </a:lnTo>
                <a:lnTo>
                  <a:pt x="72136" y="51435"/>
                </a:lnTo>
                <a:close/>
              </a:path>
              <a:path w="408939" h="481964">
                <a:moveTo>
                  <a:pt x="295910" y="35178"/>
                </a:moveTo>
                <a:lnTo>
                  <a:pt x="260476" y="35178"/>
                </a:lnTo>
                <a:lnTo>
                  <a:pt x="260476" y="78993"/>
                </a:lnTo>
                <a:lnTo>
                  <a:pt x="268350" y="86613"/>
                </a:lnTo>
                <a:lnTo>
                  <a:pt x="373252" y="86613"/>
                </a:lnTo>
                <a:lnTo>
                  <a:pt x="373252" y="446405"/>
                </a:lnTo>
                <a:lnTo>
                  <a:pt x="408431" y="446405"/>
                </a:lnTo>
                <a:lnTo>
                  <a:pt x="408431" y="59436"/>
                </a:lnTo>
                <a:lnTo>
                  <a:pt x="400430" y="51435"/>
                </a:lnTo>
                <a:lnTo>
                  <a:pt x="295910" y="51435"/>
                </a:lnTo>
                <a:lnTo>
                  <a:pt x="295910" y="35178"/>
                </a:lnTo>
                <a:close/>
              </a:path>
              <a:path w="408939" h="481964">
                <a:moveTo>
                  <a:pt x="288036" y="0"/>
                </a:moveTo>
                <a:lnTo>
                  <a:pt x="120776" y="0"/>
                </a:lnTo>
                <a:lnTo>
                  <a:pt x="112775" y="8000"/>
                </a:lnTo>
                <a:lnTo>
                  <a:pt x="112775" y="120650"/>
                </a:lnTo>
                <a:lnTo>
                  <a:pt x="120776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4"/>
                </a:lnTo>
                <a:lnTo>
                  <a:pt x="249174" y="93345"/>
                </a:lnTo>
                <a:lnTo>
                  <a:pt x="147954" y="93345"/>
                </a:lnTo>
                <a:lnTo>
                  <a:pt x="147954" y="35178"/>
                </a:lnTo>
                <a:lnTo>
                  <a:pt x="295910" y="35178"/>
                </a:lnTo>
                <a:lnTo>
                  <a:pt x="295910" y="8000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19800" y="3722370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19800" y="3655314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19800" y="3770376"/>
            <a:ext cx="173990" cy="36830"/>
          </a:xfrm>
          <a:custGeom>
            <a:avLst/>
            <a:gdLst/>
            <a:ahLst/>
            <a:cxnLst/>
            <a:rect l="l" t="t" r="r" b="b"/>
            <a:pathLst>
              <a:path w="173989" h="36829">
                <a:moveTo>
                  <a:pt x="155955" y="0"/>
                </a:moveTo>
                <a:lnTo>
                  <a:pt x="17779" y="0"/>
                </a:lnTo>
                <a:lnTo>
                  <a:pt x="10876" y="1448"/>
                </a:lnTo>
                <a:lnTo>
                  <a:pt x="5222" y="5397"/>
                </a:lnTo>
                <a:lnTo>
                  <a:pt x="1402" y="11251"/>
                </a:lnTo>
                <a:lnTo>
                  <a:pt x="0" y="18415"/>
                </a:lnTo>
                <a:lnTo>
                  <a:pt x="1402" y="25431"/>
                </a:lnTo>
                <a:lnTo>
                  <a:pt x="5222" y="31210"/>
                </a:lnTo>
                <a:lnTo>
                  <a:pt x="10876" y="35131"/>
                </a:lnTo>
                <a:lnTo>
                  <a:pt x="17779" y="36575"/>
                </a:lnTo>
                <a:lnTo>
                  <a:pt x="155955" y="36575"/>
                </a:lnTo>
                <a:lnTo>
                  <a:pt x="162859" y="35131"/>
                </a:lnTo>
                <a:lnTo>
                  <a:pt x="168513" y="31210"/>
                </a:lnTo>
                <a:lnTo>
                  <a:pt x="172333" y="25431"/>
                </a:lnTo>
                <a:lnTo>
                  <a:pt x="173736" y="18415"/>
                </a:lnTo>
                <a:lnTo>
                  <a:pt x="172333" y="11251"/>
                </a:lnTo>
                <a:lnTo>
                  <a:pt x="168513" y="5397"/>
                </a:lnTo>
                <a:lnTo>
                  <a:pt x="162859" y="1448"/>
                </a:lnTo>
                <a:lnTo>
                  <a:pt x="1559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58840" y="363474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4" h="41275">
                <a:moveTo>
                  <a:pt x="19812" y="0"/>
                </a:moveTo>
                <a:lnTo>
                  <a:pt x="12162" y="1609"/>
                </a:lnTo>
                <a:lnTo>
                  <a:pt x="5857" y="6016"/>
                </a:lnTo>
                <a:lnTo>
                  <a:pt x="1577" y="12590"/>
                </a:lnTo>
                <a:lnTo>
                  <a:pt x="0" y="20701"/>
                </a:lnTo>
                <a:lnTo>
                  <a:pt x="1577" y="28664"/>
                </a:lnTo>
                <a:lnTo>
                  <a:pt x="5857" y="35163"/>
                </a:lnTo>
                <a:lnTo>
                  <a:pt x="12162" y="39542"/>
                </a:lnTo>
                <a:lnTo>
                  <a:pt x="19812" y="41148"/>
                </a:lnTo>
                <a:lnTo>
                  <a:pt x="27568" y="39542"/>
                </a:lnTo>
                <a:lnTo>
                  <a:pt x="33861" y="35163"/>
                </a:lnTo>
                <a:lnTo>
                  <a:pt x="38082" y="28664"/>
                </a:lnTo>
                <a:lnTo>
                  <a:pt x="39624" y="20701"/>
                </a:lnTo>
                <a:lnTo>
                  <a:pt x="38082" y="12590"/>
                </a:lnTo>
                <a:lnTo>
                  <a:pt x="33861" y="6016"/>
                </a:lnTo>
                <a:lnTo>
                  <a:pt x="27568" y="1609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58840" y="370179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39"/>
                </a:lnTo>
                <a:lnTo>
                  <a:pt x="5857" y="5746"/>
                </a:lnTo>
                <a:lnTo>
                  <a:pt x="1577" y="12001"/>
                </a:lnTo>
                <a:lnTo>
                  <a:pt x="0" y="19684"/>
                </a:lnTo>
                <a:lnTo>
                  <a:pt x="1577" y="27515"/>
                </a:lnTo>
                <a:lnTo>
                  <a:pt x="5857" y="33845"/>
                </a:lnTo>
                <a:lnTo>
                  <a:pt x="12162" y="38080"/>
                </a:lnTo>
                <a:lnTo>
                  <a:pt x="19812" y="39623"/>
                </a:lnTo>
                <a:lnTo>
                  <a:pt x="27568" y="38080"/>
                </a:lnTo>
                <a:lnTo>
                  <a:pt x="33861" y="33845"/>
                </a:lnTo>
                <a:lnTo>
                  <a:pt x="38082" y="27515"/>
                </a:lnTo>
                <a:lnTo>
                  <a:pt x="39624" y="19684"/>
                </a:lnTo>
                <a:lnTo>
                  <a:pt x="38082" y="12001"/>
                </a:lnTo>
                <a:lnTo>
                  <a:pt x="33861" y="5746"/>
                </a:lnTo>
                <a:lnTo>
                  <a:pt x="27568" y="1539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58840" y="376885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41"/>
                </a:lnTo>
                <a:lnTo>
                  <a:pt x="5857" y="5762"/>
                </a:lnTo>
                <a:lnTo>
                  <a:pt x="1577" y="12055"/>
                </a:lnTo>
                <a:lnTo>
                  <a:pt x="0" y="19812"/>
                </a:lnTo>
                <a:lnTo>
                  <a:pt x="1577" y="27461"/>
                </a:lnTo>
                <a:lnTo>
                  <a:pt x="5857" y="33766"/>
                </a:lnTo>
                <a:lnTo>
                  <a:pt x="12162" y="38046"/>
                </a:lnTo>
                <a:lnTo>
                  <a:pt x="19812" y="39624"/>
                </a:lnTo>
                <a:lnTo>
                  <a:pt x="27568" y="38046"/>
                </a:lnTo>
                <a:lnTo>
                  <a:pt x="33861" y="33766"/>
                </a:lnTo>
                <a:lnTo>
                  <a:pt x="38082" y="27461"/>
                </a:lnTo>
                <a:lnTo>
                  <a:pt x="39624" y="19812"/>
                </a:lnTo>
                <a:lnTo>
                  <a:pt x="38082" y="12055"/>
                </a:lnTo>
                <a:lnTo>
                  <a:pt x="33861" y="5762"/>
                </a:lnTo>
                <a:lnTo>
                  <a:pt x="27568" y="1541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019800" y="3854958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58840" y="3835908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41"/>
                </a:lnTo>
                <a:lnTo>
                  <a:pt x="5857" y="5762"/>
                </a:lnTo>
                <a:lnTo>
                  <a:pt x="1577" y="12055"/>
                </a:lnTo>
                <a:lnTo>
                  <a:pt x="0" y="19812"/>
                </a:lnTo>
                <a:lnTo>
                  <a:pt x="1577" y="27461"/>
                </a:lnTo>
                <a:lnTo>
                  <a:pt x="5857" y="33766"/>
                </a:lnTo>
                <a:lnTo>
                  <a:pt x="12162" y="38046"/>
                </a:lnTo>
                <a:lnTo>
                  <a:pt x="19812" y="39624"/>
                </a:lnTo>
                <a:lnTo>
                  <a:pt x="27568" y="38046"/>
                </a:lnTo>
                <a:lnTo>
                  <a:pt x="33861" y="33766"/>
                </a:lnTo>
                <a:lnTo>
                  <a:pt x="38082" y="27461"/>
                </a:lnTo>
                <a:lnTo>
                  <a:pt x="39624" y="19812"/>
                </a:lnTo>
                <a:lnTo>
                  <a:pt x="38082" y="12055"/>
                </a:lnTo>
                <a:lnTo>
                  <a:pt x="33861" y="5762"/>
                </a:lnTo>
                <a:lnTo>
                  <a:pt x="27568" y="1541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0440" y="0"/>
            <a:ext cx="8671560" cy="6858000"/>
          </a:xfrm>
          <a:custGeom>
            <a:avLst/>
            <a:gdLst/>
            <a:ahLst/>
            <a:cxnLst/>
            <a:rect l="l" t="t" r="r" b="b"/>
            <a:pathLst>
              <a:path w="8671560" h="6858000">
                <a:moveTo>
                  <a:pt x="0" y="6858000"/>
                </a:moveTo>
                <a:lnTo>
                  <a:pt x="8671560" y="6858000"/>
                </a:lnTo>
                <a:lnTo>
                  <a:pt x="867156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437619" y="112776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520440" cy="6858000"/>
          </a:xfrm>
          <a:custGeom>
            <a:avLst/>
            <a:gdLst/>
            <a:ahLst/>
            <a:cxnLst/>
            <a:rect l="l" t="t" r="r" b="b"/>
            <a:pathLst>
              <a:path w="3520440" h="6858000">
                <a:moveTo>
                  <a:pt x="0" y="6858000"/>
                </a:moveTo>
                <a:lnTo>
                  <a:pt x="3520440" y="6858000"/>
                </a:lnTo>
                <a:lnTo>
                  <a:pt x="352044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5112" y="2656332"/>
            <a:ext cx="2007870" cy="2007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1331" y="2653283"/>
            <a:ext cx="1659889" cy="1659889"/>
          </a:xfrm>
          <a:custGeom>
            <a:avLst/>
            <a:gdLst/>
            <a:ahLst/>
            <a:cxnLst/>
            <a:rect l="l" t="t" r="r" b="b"/>
            <a:pathLst>
              <a:path w="1659889" h="1659889">
                <a:moveTo>
                  <a:pt x="829818" y="0"/>
                </a:moveTo>
                <a:lnTo>
                  <a:pt x="781060" y="1408"/>
                </a:lnTo>
                <a:lnTo>
                  <a:pt x="733044" y="5582"/>
                </a:lnTo>
                <a:lnTo>
                  <a:pt x="685848" y="12443"/>
                </a:lnTo>
                <a:lnTo>
                  <a:pt x="639549" y="21913"/>
                </a:lnTo>
                <a:lnTo>
                  <a:pt x="594226" y="33915"/>
                </a:lnTo>
                <a:lnTo>
                  <a:pt x="549956" y="48372"/>
                </a:lnTo>
                <a:lnTo>
                  <a:pt x="506816" y="65204"/>
                </a:lnTo>
                <a:lnTo>
                  <a:pt x="464886" y="84335"/>
                </a:lnTo>
                <a:lnTo>
                  <a:pt x="424243" y="105686"/>
                </a:lnTo>
                <a:lnTo>
                  <a:pt x="384963" y="129181"/>
                </a:lnTo>
                <a:lnTo>
                  <a:pt x="347127" y="154740"/>
                </a:lnTo>
                <a:lnTo>
                  <a:pt x="310810" y="182286"/>
                </a:lnTo>
                <a:lnTo>
                  <a:pt x="276092" y="211742"/>
                </a:lnTo>
                <a:lnTo>
                  <a:pt x="243049" y="243030"/>
                </a:lnTo>
                <a:lnTo>
                  <a:pt x="211760" y="276071"/>
                </a:lnTo>
                <a:lnTo>
                  <a:pt x="182302" y="310789"/>
                </a:lnTo>
                <a:lnTo>
                  <a:pt x="154754" y="347105"/>
                </a:lnTo>
                <a:lnTo>
                  <a:pt x="129193" y="384941"/>
                </a:lnTo>
                <a:lnTo>
                  <a:pt x="105697" y="424220"/>
                </a:lnTo>
                <a:lnTo>
                  <a:pt x="84344" y="464864"/>
                </a:lnTo>
                <a:lnTo>
                  <a:pt x="65211" y="506795"/>
                </a:lnTo>
                <a:lnTo>
                  <a:pt x="48377" y="549935"/>
                </a:lnTo>
                <a:lnTo>
                  <a:pt x="33919" y="594207"/>
                </a:lnTo>
                <a:lnTo>
                  <a:pt x="21916" y="639533"/>
                </a:lnTo>
                <a:lnTo>
                  <a:pt x="12444" y="685835"/>
                </a:lnTo>
                <a:lnTo>
                  <a:pt x="5582" y="733034"/>
                </a:lnTo>
                <a:lnTo>
                  <a:pt x="1408" y="781055"/>
                </a:lnTo>
                <a:lnTo>
                  <a:pt x="0" y="829817"/>
                </a:lnTo>
                <a:lnTo>
                  <a:pt x="1408" y="878580"/>
                </a:lnTo>
                <a:lnTo>
                  <a:pt x="5582" y="926601"/>
                </a:lnTo>
                <a:lnTo>
                  <a:pt x="12444" y="973800"/>
                </a:lnTo>
                <a:lnTo>
                  <a:pt x="21916" y="1020102"/>
                </a:lnTo>
                <a:lnTo>
                  <a:pt x="33919" y="1065428"/>
                </a:lnTo>
                <a:lnTo>
                  <a:pt x="48377" y="1109700"/>
                </a:lnTo>
                <a:lnTo>
                  <a:pt x="65211" y="1152840"/>
                </a:lnTo>
                <a:lnTo>
                  <a:pt x="84344" y="1194771"/>
                </a:lnTo>
                <a:lnTo>
                  <a:pt x="105697" y="1235415"/>
                </a:lnTo>
                <a:lnTo>
                  <a:pt x="129193" y="1274694"/>
                </a:lnTo>
                <a:lnTo>
                  <a:pt x="154754" y="1312530"/>
                </a:lnTo>
                <a:lnTo>
                  <a:pt x="182302" y="1348846"/>
                </a:lnTo>
                <a:lnTo>
                  <a:pt x="211760" y="1383564"/>
                </a:lnTo>
                <a:lnTo>
                  <a:pt x="243049" y="1416605"/>
                </a:lnTo>
                <a:lnTo>
                  <a:pt x="276092" y="1447893"/>
                </a:lnTo>
                <a:lnTo>
                  <a:pt x="310810" y="1477349"/>
                </a:lnTo>
                <a:lnTo>
                  <a:pt x="347127" y="1504895"/>
                </a:lnTo>
                <a:lnTo>
                  <a:pt x="384963" y="1530454"/>
                </a:lnTo>
                <a:lnTo>
                  <a:pt x="424243" y="1553949"/>
                </a:lnTo>
                <a:lnTo>
                  <a:pt x="464886" y="1575300"/>
                </a:lnTo>
                <a:lnTo>
                  <a:pt x="506816" y="1594431"/>
                </a:lnTo>
                <a:lnTo>
                  <a:pt x="549956" y="1611263"/>
                </a:lnTo>
                <a:lnTo>
                  <a:pt x="594226" y="1625720"/>
                </a:lnTo>
                <a:lnTo>
                  <a:pt x="639549" y="1637722"/>
                </a:lnTo>
                <a:lnTo>
                  <a:pt x="685848" y="1647192"/>
                </a:lnTo>
                <a:lnTo>
                  <a:pt x="733044" y="1654053"/>
                </a:lnTo>
                <a:lnTo>
                  <a:pt x="781060" y="1658227"/>
                </a:lnTo>
                <a:lnTo>
                  <a:pt x="829818" y="1659635"/>
                </a:lnTo>
                <a:lnTo>
                  <a:pt x="878580" y="1658227"/>
                </a:lnTo>
                <a:lnTo>
                  <a:pt x="926601" y="1654053"/>
                </a:lnTo>
                <a:lnTo>
                  <a:pt x="973800" y="1647192"/>
                </a:lnTo>
                <a:lnTo>
                  <a:pt x="1020102" y="1637722"/>
                </a:lnTo>
                <a:lnTo>
                  <a:pt x="1065428" y="1625720"/>
                </a:lnTo>
                <a:lnTo>
                  <a:pt x="1109700" y="1611263"/>
                </a:lnTo>
                <a:lnTo>
                  <a:pt x="1152840" y="1594431"/>
                </a:lnTo>
                <a:lnTo>
                  <a:pt x="1194771" y="1575300"/>
                </a:lnTo>
                <a:lnTo>
                  <a:pt x="1235415" y="1553949"/>
                </a:lnTo>
                <a:lnTo>
                  <a:pt x="1274694" y="1530454"/>
                </a:lnTo>
                <a:lnTo>
                  <a:pt x="1312530" y="1504895"/>
                </a:lnTo>
                <a:lnTo>
                  <a:pt x="1348846" y="1477349"/>
                </a:lnTo>
                <a:lnTo>
                  <a:pt x="1383564" y="1447893"/>
                </a:lnTo>
                <a:lnTo>
                  <a:pt x="1416605" y="1416605"/>
                </a:lnTo>
                <a:lnTo>
                  <a:pt x="1447893" y="1383564"/>
                </a:lnTo>
                <a:lnTo>
                  <a:pt x="1477349" y="1348846"/>
                </a:lnTo>
                <a:lnTo>
                  <a:pt x="1504895" y="1312530"/>
                </a:lnTo>
                <a:lnTo>
                  <a:pt x="1530454" y="1274694"/>
                </a:lnTo>
                <a:lnTo>
                  <a:pt x="1553949" y="1235415"/>
                </a:lnTo>
                <a:lnTo>
                  <a:pt x="1575300" y="1194771"/>
                </a:lnTo>
                <a:lnTo>
                  <a:pt x="1594431" y="1152840"/>
                </a:lnTo>
                <a:lnTo>
                  <a:pt x="1611263" y="1109700"/>
                </a:lnTo>
                <a:lnTo>
                  <a:pt x="1625720" y="1065428"/>
                </a:lnTo>
                <a:lnTo>
                  <a:pt x="1637722" y="1020102"/>
                </a:lnTo>
                <a:lnTo>
                  <a:pt x="1647192" y="973800"/>
                </a:lnTo>
                <a:lnTo>
                  <a:pt x="1654053" y="926601"/>
                </a:lnTo>
                <a:lnTo>
                  <a:pt x="1658227" y="878580"/>
                </a:lnTo>
                <a:lnTo>
                  <a:pt x="1659636" y="829817"/>
                </a:lnTo>
                <a:lnTo>
                  <a:pt x="1658227" y="781055"/>
                </a:lnTo>
                <a:lnTo>
                  <a:pt x="1654053" y="733034"/>
                </a:lnTo>
                <a:lnTo>
                  <a:pt x="1647192" y="685835"/>
                </a:lnTo>
                <a:lnTo>
                  <a:pt x="1637722" y="639533"/>
                </a:lnTo>
                <a:lnTo>
                  <a:pt x="1625720" y="594207"/>
                </a:lnTo>
                <a:lnTo>
                  <a:pt x="1611263" y="549935"/>
                </a:lnTo>
                <a:lnTo>
                  <a:pt x="1594431" y="506795"/>
                </a:lnTo>
                <a:lnTo>
                  <a:pt x="1575300" y="464864"/>
                </a:lnTo>
                <a:lnTo>
                  <a:pt x="1553949" y="424220"/>
                </a:lnTo>
                <a:lnTo>
                  <a:pt x="1530454" y="384941"/>
                </a:lnTo>
                <a:lnTo>
                  <a:pt x="1504895" y="347105"/>
                </a:lnTo>
                <a:lnTo>
                  <a:pt x="1477349" y="310789"/>
                </a:lnTo>
                <a:lnTo>
                  <a:pt x="1447893" y="276071"/>
                </a:lnTo>
                <a:lnTo>
                  <a:pt x="1416605" y="243030"/>
                </a:lnTo>
                <a:lnTo>
                  <a:pt x="1383564" y="211742"/>
                </a:lnTo>
                <a:lnTo>
                  <a:pt x="1348846" y="182286"/>
                </a:lnTo>
                <a:lnTo>
                  <a:pt x="1312530" y="154740"/>
                </a:lnTo>
                <a:lnTo>
                  <a:pt x="1274694" y="129181"/>
                </a:lnTo>
                <a:lnTo>
                  <a:pt x="1235415" y="105686"/>
                </a:lnTo>
                <a:lnTo>
                  <a:pt x="1194771" y="84335"/>
                </a:lnTo>
                <a:lnTo>
                  <a:pt x="1152840" y="65204"/>
                </a:lnTo>
                <a:lnTo>
                  <a:pt x="1109700" y="48372"/>
                </a:lnTo>
                <a:lnTo>
                  <a:pt x="1065428" y="33915"/>
                </a:lnTo>
                <a:lnTo>
                  <a:pt x="1020102" y="21913"/>
                </a:lnTo>
                <a:lnTo>
                  <a:pt x="973800" y="12443"/>
                </a:lnTo>
                <a:lnTo>
                  <a:pt x="926601" y="5582"/>
                </a:lnTo>
                <a:lnTo>
                  <a:pt x="878580" y="1408"/>
                </a:lnTo>
                <a:lnTo>
                  <a:pt x="829818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1238" y="300685"/>
            <a:ext cx="220091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FFFFFF"/>
                </a:solidFill>
              </a:rPr>
              <a:t>Tem</a:t>
            </a:r>
            <a:r>
              <a:rPr dirty="0" sz="4400" spc="-15">
                <a:solidFill>
                  <a:srgbClr val="FFFFFF"/>
                </a:solidFill>
              </a:rPr>
              <a:t>a</a:t>
            </a:r>
            <a:r>
              <a:rPr dirty="0" sz="4400">
                <a:solidFill>
                  <a:srgbClr val="FFFFFF"/>
                </a:solidFill>
              </a:rPr>
              <a:t>rio</a:t>
            </a:r>
            <a:endParaRPr sz="4400"/>
          </a:p>
        </p:txBody>
      </p:sp>
      <p:sp>
        <p:nvSpPr>
          <p:cNvPr id="9" name="object 9"/>
          <p:cNvSpPr/>
          <p:nvPr/>
        </p:nvSpPr>
        <p:spPr>
          <a:xfrm>
            <a:off x="1400555" y="3244595"/>
            <a:ext cx="381000" cy="477520"/>
          </a:xfrm>
          <a:custGeom>
            <a:avLst/>
            <a:gdLst/>
            <a:ahLst/>
            <a:cxnLst/>
            <a:rect l="l" t="t" r="r" b="b"/>
            <a:pathLst>
              <a:path w="381000" h="477520">
                <a:moveTo>
                  <a:pt x="381000" y="143763"/>
                </a:moveTo>
                <a:lnTo>
                  <a:pt x="35559" y="143763"/>
                </a:lnTo>
                <a:lnTo>
                  <a:pt x="45194" y="149290"/>
                </a:lnTo>
                <a:lnTo>
                  <a:pt x="55673" y="153400"/>
                </a:lnTo>
                <a:lnTo>
                  <a:pt x="66796" y="155961"/>
                </a:lnTo>
                <a:lnTo>
                  <a:pt x="78359" y="156844"/>
                </a:lnTo>
                <a:lnTo>
                  <a:pt x="345820" y="156844"/>
                </a:lnTo>
                <a:lnTo>
                  <a:pt x="345820" y="469010"/>
                </a:lnTo>
                <a:lnTo>
                  <a:pt x="353821" y="477011"/>
                </a:lnTo>
                <a:lnTo>
                  <a:pt x="372999" y="477011"/>
                </a:lnTo>
                <a:lnTo>
                  <a:pt x="381000" y="469010"/>
                </a:lnTo>
                <a:lnTo>
                  <a:pt x="381000" y="143763"/>
                </a:lnTo>
                <a:close/>
              </a:path>
              <a:path w="381000" h="477520">
                <a:moveTo>
                  <a:pt x="372999" y="0"/>
                </a:moveTo>
                <a:lnTo>
                  <a:pt x="78359" y="0"/>
                </a:lnTo>
                <a:lnTo>
                  <a:pt x="47898" y="6169"/>
                </a:lnTo>
                <a:lnTo>
                  <a:pt x="22987" y="22971"/>
                </a:lnTo>
                <a:lnTo>
                  <a:pt x="6171" y="47845"/>
                </a:lnTo>
                <a:lnTo>
                  <a:pt x="0" y="78231"/>
                </a:lnTo>
                <a:lnTo>
                  <a:pt x="0" y="398398"/>
                </a:lnTo>
                <a:lnTo>
                  <a:pt x="6171" y="428859"/>
                </a:lnTo>
                <a:lnTo>
                  <a:pt x="22987" y="453770"/>
                </a:lnTo>
                <a:lnTo>
                  <a:pt x="47898" y="470586"/>
                </a:lnTo>
                <a:lnTo>
                  <a:pt x="78359" y="476757"/>
                </a:lnTo>
                <a:lnTo>
                  <a:pt x="299338" y="476757"/>
                </a:lnTo>
                <a:lnTo>
                  <a:pt x="307213" y="468756"/>
                </a:lnTo>
                <a:lnTo>
                  <a:pt x="307213" y="449452"/>
                </a:lnTo>
                <a:lnTo>
                  <a:pt x="299338" y="441578"/>
                </a:lnTo>
                <a:lnTo>
                  <a:pt x="78359" y="441578"/>
                </a:lnTo>
                <a:lnTo>
                  <a:pt x="61706" y="438189"/>
                </a:lnTo>
                <a:lnTo>
                  <a:pt x="48101" y="428942"/>
                </a:lnTo>
                <a:lnTo>
                  <a:pt x="38925" y="415218"/>
                </a:lnTo>
                <a:lnTo>
                  <a:pt x="35559" y="398398"/>
                </a:lnTo>
                <a:lnTo>
                  <a:pt x="35559" y="143763"/>
                </a:lnTo>
                <a:lnTo>
                  <a:pt x="381000" y="143763"/>
                </a:lnTo>
                <a:lnTo>
                  <a:pt x="381000" y="129286"/>
                </a:lnTo>
                <a:lnTo>
                  <a:pt x="372999" y="121412"/>
                </a:lnTo>
                <a:lnTo>
                  <a:pt x="78359" y="121412"/>
                </a:lnTo>
                <a:lnTo>
                  <a:pt x="61706" y="118022"/>
                </a:lnTo>
                <a:lnTo>
                  <a:pt x="48101" y="108775"/>
                </a:lnTo>
                <a:lnTo>
                  <a:pt x="38925" y="95051"/>
                </a:lnTo>
                <a:lnTo>
                  <a:pt x="35559" y="78231"/>
                </a:lnTo>
                <a:lnTo>
                  <a:pt x="38925" y="61632"/>
                </a:lnTo>
                <a:lnTo>
                  <a:pt x="48101" y="48021"/>
                </a:lnTo>
                <a:lnTo>
                  <a:pt x="61706" y="38816"/>
                </a:lnTo>
                <a:lnTo>
                  <a:pt x="78359" y="35432"/>
                </a:lnTo>
                <a:lnTo>
                  <a:pt x="372999" y="35432"/>
                </a:lnTo>
                <a:lnTo>
                  <a:pt x="381000" y="27558"/>
                </a:lnTo>
                <a:lnTo>
                  <a:pt x="381000" y="8000"/>
                </a:lnTo>
                <a:lnTo>
                  <a:pt x="3729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66088" y="3323082"/>
            <a:ext cx="315595" cy="0"/>
          </a:xfrm>
          <a:custGeom>
            <a:avLst/>
            <a:gdLst/>
            <a:ahLst/>
            <a:cxnLst/>
            <a:rect l="l" t="t" r="r" b="b"/>
            <a:pathLst>
              <a:path w="315594" h="0">
                <a:moveTo>
                  <a:pt x="0" y="0"/>
                </a:moveTo>
                <a:lnTo>
                  <a:pt x="315468" y="0"/>
                </a:lnTo>
              </a:path>
            </a:pathLst>
          </a:custGeom>
          <a:ln w="3505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98091" y="3461003"/>
            <a:ext cx="184403" cy="164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801617" y="322529"/>
            <a:ext cx="7276465" cy="1489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Segoe UI Symbol"/>
              <a:buChar char="✓"/>
              <a:tabLst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Introducción a </a:t>
            </a:r>
            <a:r>
              <a:rPr dirty="0" sz="2400" spc="-5">
                <a:latin typeface="Arial"/>
                <a:cs typeface="Arial"/>
              </a:rPr>
              <a:t>servicios 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microservicios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Segoe UI Symbol"/>
              <a:buChar char="✓"/>
            </a:pPr>
            <a:endParaRPr sz="25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Segoe UI Symbol"/>
              <a:buChar char="✓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Motivadores de negocio </a:t>
            </a:r>
            <a:r>
              <a:rPr dirty="0" sz="2400">
                <a:latin typeface="Arial"/>
                <a:cs typeface="Arial"/>
              </a:rPr>
              <a:t>y </a:t>
            </a:r>
            <a:r>
              <a:rPr dirty="0" sz="2400" spc="-5">
                <a:latin typeface="Arial"/>
                <a:cs typeface="Arial"/>
              </a:rPr>
              <a:t>tecnología de </a:t>
            </a:r>
            <a:r>
              <a:rPr dirty="0" sz="2400">
                <a:latin typeface="Arial"/>
                <a:cs typeface="Arial"/>
              </a:rPr>
              <a:t>servicios y  microservicios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01617" y="2152269"/>
            <a:ext cx="7769225" cy="4415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Segoe UI Symbol"/>
              <a:buChar char="✓"/>
              <a:tabLst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Objetivos y </a:t>
            </a:r>
            <a:r>
              <a:rPr dirty="0" sz="2400" spc="-5">
                <a:latin typeface="Arial"/>
                <a:cs typeface="Arial"/>
              </a:rPr>
              <a:t>beneficios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estratégicos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Segoe UI Symbol"/>
              <a:buChar char="✓"/>
            </a:pP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Segoe UI Symbol"/>
              <a:buChar char="✓"/>
              <a:tabLst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Características fundamentales </a:t>
            </a:r>
            <a:r>
              <a:rPr dirty="0" sz="2400" spc="-5">
                <a:latin typeface="Arial"/>
                <a:cs typeface="Arial"/>
              </a:rPr>
              <a:t>de la </a:t>
            </a:r>
            <a:r>
              <a:rPr dirty="0" sz="2400">
                <a:latin typeface="Arial"/>
                <a:cs typeface="Arial"/>
              </a:rPr>
              <a:t>arquitectura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SOA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Segoe UI Symbol"/>
              <a:buChar char="✓"/>
            </a:pP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Segoe UI Symbol"/>
              <a:buChar char="✓"/>
              <a:tabLst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Entendiendo la </a:t>
            </a:r>
            <a:r>
              <a:rPr dirty="0" sz="2400" spc="-5">
                <a:latin typeface="Arial"/>
                <a:cs typeface="Arial"/>
              </a:rPr>
              <a:t>orientación </a:t>
            </a:r>
            <a:r>
              <a:rPr dirty="0" sz="2400">
                <a:latin typeface="Arial"/>
                <a:cs typeface="Arial"/>
              </a:rPr>
              <a:t>a </a:t>
            </a:r>
            <a:r>
              <a:rPr dirty="0" sz="2400" spc="-5">
                <a:latin typeface="Arial"/>
                <a:cs typeface="Arial"/>
              </a:rPr>
              <a:t>servicios </a:t>
            </a:r>
            <a:r>
              <a:rPr dirty="0" sz="2400">
                <a:latin typeface="Arial"/>
                <a:cs typeface="Arial"/>
              </a:rPr>
              <a:t>y </a:t>
            </a:r>
            <a:r>
              <a:rPr dirty="0" sz="2400" spc="-10">
                <a:latin typeface="Arial"/>
                <a:cs typeface="Arial"/>
              </a:rPr>
              <a:t>la</a:t>
            </a:r>
            <a:r>
              <a:rPr dirty="0" sz="2400" spc="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arquitectura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SOA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Segoe UI Symbol"/>
              <a:buChar char="✓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Cuatro pilares de la orientación a</a:t>
            </a:r>
            <a:r>
              <a:rPr dirty="0" sz="2400" spc="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servicios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Segoe UI Symbol"/>
              <a:buChar char="✓"/>
            </a:pP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Segoe UI Symbol"/>
              <a:buChar char="✓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Terminología </a:t>
            </a:r>
            <a:r>
              <a:rPr dirty="0" sz="2400">
                <a:latin typeface="Arial"/>
                <a:cs typeface="Arial"/>
              </a:rPr>
              <a:t>y </a:t>
            </a:r>
            <a:r>
              <a:rPr dirty="0" sz="2400" spc="-5">
                <a:latin typeface="Arial"/>
                <a:cs typeface="Arial"/>
              </a:rPr>
              <a:t>conceptos</a:t>
            </a:r>
            <a:r>
              <a:rPr dirty="0" sz="2400" spc="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fundamentales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Segoe UI Symbol"/>
              <a:buChar char="✓"/>
            </a:pP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Segoe UI Symbol"/>
              <a:buChar char="✓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Requisitos e </a:t>
            </a:r>
            <a:r>
              <a:rPr dirty="0" sz="2400">
                <a:latin typeface="Arial"/>
                <a:cs typeface="Arial"/>
              </a:rPr>
              <a:t>impactos </a:t>
            </a:r>
            <a:r>
              <a:rPr dirty="0" sz="2400" spc="-5">
                <a:latin typeface="Arial"/>
                <a:cs typeface="Arial"/>
              </a:rPr>
              <a:t>de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adopción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946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Terminología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Fundamental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1620" y="861186"/>
            <a:ext cx="19672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tr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cc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204964" y="3729354"/>
            <a:ext cx="24968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Inventario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52955" y="3101599"/>
            <a:ext cx="3143756" cy="5783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701800" y="4684217"/>
            <a:ext cx="28517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Composición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97407" y="5263896"/>
            <a:ext cx="3061205" cy="4635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63256" y="4012691"/>
            <a:ext cx="1379220" cy="1379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821337" y="3898646"/>
            <a:ext cx="497210" cy="6692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688908" y="4254306"/>
            <a:ext cx="814181" cy="4555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43915" y="1618234"/>
            <a:ext cx="9380855" cy="1330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Existen diferentes elementos, relaciones y consideraciones </a:t>
            </a:r>
            <a:r>
              <a:rPr dirty="0" sz="1800" spc="-5">
                <a:latin typeface="Arial"/>
                <a:cs typeface="Arial"/>
              </a:rPr>
              <a:t>al rededor de los</a:t>
            </a:r>
            <a:r>
              <a:rPr dirty="0" sz="1800" spc="245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servicios,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composiciones </a:t>
            </a:r>
            <a:r>
              <a:rPr dirty="0" sz="1800" b="1">
                <a:latin typeface="Arial"/>
                <a:cs typeface="Arial"/>
              </a:rPr>
              <a:t>e </a:t>
            </a:r>
            <a:r>
              <a:rPr dirty="0" sz="1800" spc="-5" b="1">
                <a:latin typeface="Arial"/>
                <a:cs typeface="Arial"/>
              </a:rPr>
              <a:t>inventario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spc="-10">
                <a:latin typeface="Arial"/>
                <a:cs typeface="Arial"/>
              </a:rPr>
              <a:t>que </a:t>
            </a:r>
            <a:r>
              <a:rPr dirty="0" sz="1800">
                <a:latin typeface="Arial"/>
                <a:cs typeface="Arial"/>
              </a:rPr>
              <a:t>se </a:t>
            </a:r>
            <a:r>
              <a:rPr dirty="0" sz="1800" spc="-5">
                <a:latin typeface="Arial"/>
                <a:cs typeface="Arial"/>
              </a:rPr>
              <a:t>detallan en las siguientes</a:t>
            </a:r>
            <a:r>
              <a:rPr dirty="0" sz="1800" spc="16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páginas.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134235">
              <a:lnSpc>
                <a:spcPct val="100000"/>
              </a:lnSpc>
              <a:spcBef>
                <a:spcPts val="1495"/>
              </a:spcBef>
            </a:pPr>
            <a:r>
              <a:rPr dirty="0" sz="1800" spc="-10" b="1">
                <a:latin typeface="Arial"/>
                <a:cs typeface="Arial"/>
              </a:rPr>
              <a:t>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946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Terminología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Fundamental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1620" y="861186"/>
            <a:ext cx="1470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Se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v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401311" y="3302508"/>
            <a:ext cx="288290" cy="337185"/>
          </a:xfrm>
          <a:custGeom>
            <a:avLst/>
            <a:gdLst/>
            <a:ahLst/>
            <a:cxnLst/>
            <a:rect l="l" t="t" r="r" b="b"/>
            <a:pathLst>
              <a:path w="288289" h="337185">
                <a:moveTo>
                  <a:pt x="103632" y="336803"/>
                </a:moveTo>
                <a:lnTo>
                  <a:pt x="103632" y="190118"/>
                </a:lnTo>
                <a:lnTo>
                  <a:pt x="0" y="190118"/>
                </a:lnTo>
                <a:lnTo>
                  <a:pt x="144017" y="0"/>
                </a:lnTo>
                <a:lnTo>
                  <a:pt x="288036" y="190118"/>
                </a:lnTo>
                <a:lnTo>
                  <a:pt x="184403" y="190118"/>
                </a:lnTo>
                <a:lnTo>
                  <a:pt x="184403" y="336803"/>
                </a:lnTo>
                <a:lnTo>
                  <a:pt x="103632" y="336803"/>
                </a:lnTo>
                <a:close/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29940" y="2004060"/>
            <a:ext cx="4216908" cy="13472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105904" y="1959102"/>
            <a:ext cx="389445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Establecen los términos </a:t>
            </a:r>
            <a:r>
              <a:rPr dirty="0" sz="1800">
                <a:latin typeface="Arial"/>
                <a:cs typeface="Arial"/>
              </a:rPr>
              <a:t>y </a:t>
            </a:r>
            <a:r>
              <a:rPr dirty="0" sz="1800" spc="-5">
                <a:latin typeface="Arial"/>
                <a:cs typeface="Arial"/>
              </a:rPr>
              <a:t>condiciones  entre el consumidor </a:t>
            </a:r>
            <a:r>
              <a:rPr dirty="0" sz="1800">
                <a:latin typeface="Arial"/>
                <a:cs typeface="Arial"/>
              </a:rPr>
              <a:t>y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proveedor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53767" y="2180971"/>
            <a:ext cx="11042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Contratos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17491" y="1572767"/>
            <a:ext cx="287020" cy="337185"/>
          </a:xfrm>
          <a:custGeom>
            <a:avLst/>
            <a:gdLst/>
            <a:ahLst/>
            <a:cxnLst/>
            <a:rect l="l" t="t" r="r" b="b"/>
            <a:pathLst>
              <a:path w="287020" h="337185">
                <a:moveTo>
                  <a:pt x="103124" y="336804"/>
                </a:moveTo>
                <a:lnTo>
                  <a:pt x="103124" y="189103"/>
                </a:lnTo>
                <a:lnTo>
                  <a:pt x="0" y="189103"/>
                </a:lnTo>
                <a:lnTo>
                  <a:pt x="143256" y="0"/>
                </a:lnTo>
                <a:lnTo>
                  <a:pt x="286512" y="189103"/>
                </a:lnTo>
                <a:lnTo>
                  <a:pt x="183387" y="189103"/>
                </a:lnTo>
                <a:lnTo>
                  <a:pt x="183387" y="336804"/>
                </a:lnTo>
                <a:lnTo>
                  <a:pt x="103124" y="336804"/>
                </a:lnTo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69379" y="1572767"/>
            <a:ext cx="287020" cy="337185"/>
          </a:xfrm>
          <a:custGeom>
            <a:avLst/>
            <a:gdLst/>
            <a:ahLst/>
            <a:cxnLst/>
            <a:rect l="l" t="t" r="r" b="b"/>
            <a:pathLst>
              <a:path w="287020" h="337185">
                <a:moveTo>
                  <a:pt x="103124" y="336804"/>
                </a:moveTo>
                <a:lnTo>
                  <a:pt x="103124" y="189103"/>
                </a:lnTo>
                <a:lnTo>
                  <a:pt x="0" y="189103"/>
                </a:lnTo>
                <a:lnTo>
                  <a:pt x="143255" y="0"/>
                </a:lnTo>
                <a:lnTo>
                  <a:pt x="286512" y="189103"/>
                </a:lnTo>
                <a:lnTo>
                  <a:pt x="183388" y="189103"/>
                </a:lnTo>
                <a:lnTo>
                  <a:pt x="183388" y="336804"/>
                </a:lnTo>
                <a:lnTo>
                  <a:pt x="103124" y="336804"/>
                </a:lnTo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150877" y="921014"/>
            <a:ext cx="2795002" cy="6164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474722" y="1069975"/>
            <a:ext cx="16268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Consumi</a:t>
            </a:r>
            <a:r>
              <a:rPr dirty="0" sz="1800" b="1">
                <a:latin typeface="Arial"/>
                <a:cs typeface="Arial"/>
              </a:rPr>
              <a:t>d</a:t>
            </a:r>
            <a:r>
              <a:rPr dirty="0" sz="1800" spc="-5" b="1">
                <a:latin typeface="Arial"/>
                <a:cs typeface="Arial"/>
              </a:rPr>
              <a:t>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366259" y="5082540"/>
            <a:ext cx="287020" cy="337185"/>
          </a:xfrm>
          <a:custGeom>
            <a:avLst/>
            <a:gdLst/>
            <a:ahLst/>
            <a:cxnLst/>
            <a:rect l="l" t="t" r="r" b="b"/>
            <a:pathLst>
              <a:path w="287020" h="337185">
                <a:moveTo>
                  <a:pt x="183387" y="0"/>
                </a:moveTo>
                <a:lnTo>
                  <a:pt x="183387" y="147701"/>
                </a:lnTo>
                <a:lnTo>
                  <a:pt x="286512" y="147701"/>
                </a:lnTo>
                <a:lnTo>
                  <a:pt x="143255" y="336804"/>
                </a:lnTo>
                <a:lnTo>
                  <a:pt x="0" y="147701"/>
                </a:lnTo>
                <a:lnTo>
                  <a:pt x="103124" y="147701"/>
                </a:lnTo>
                <a:lnTo>
                  <a:pt x="103124" y="0"/>
                </a:lnTo>
                <a:lnTo>
                  <a:pt x="183387" y="0"/>
                </a:lnTo>
                <a:close/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701796" y="5523008"/>
            <a:ext cx="1461477" cy="12343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353939" y="5893104"/>
            <a:ext cx="17665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Implementación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52069" y="1642867"/>
            <a:ext cx="206267" cy="45933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896263" y="3731473"/>
            <a:ext cx="1288725" cy="12983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295391" y="4262704"/>
            <a:ext cx="21615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Contexto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Funcional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66213" y="4202429"/>
            <a:ext cx="103631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29464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Terminología</a:t>
            </a:r>
            <a:r>
              <a:rPr dirty="0" spc="-60"/>
              <a:t> </a:t>
            </a:r>
            <a:r>
              <a:rPr dirty="0" spc="-5"/>
              <a:t>Fundamental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61620" y="861186"/>
            <a:ext cx="412559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Composición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de</a:t>
            </a:r>
            <a:r>
              <a:rPr dirty="0" sz="2800" spc="-4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Servicios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705090" y="2925317"/>
            <a:ext cx="2266950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622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Consideraciones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Gestión de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Actividad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spcBef>
                <a:spcPts val="5"/>
              </a:spcBef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Transacciones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Seguridad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Transformación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Rendimiento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32229" y="1726183"/>
            <a:ext cx="77177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Composición de </a:t>
            </a:r>
            <a:r>
              <a:rPr dirty="0" sz="1600" spc="-10" b="1">
                <a:latin typeface="Arial"/>
                <a:cs typeface="Arial"/>
              </a:rPr>
              <a:t>Servicios </a:t>
            </a:r>
            <a:r>
              <a:rPr dirty="0" sz="1600" spc="-5" b="1">
                <a:latin typeface="Arial"/>
                <a:cs typeface="Arial"/>
              </a:rPr>
              <a:t>= </a:t>
            </a:r>
            <a:r>
              <a:rPr dirty="0" sz="1600" spc="-10" b="1">
                <a:latin typeface="Arial"/>
                <a:cs typeface="Arial"/>
              </a:rPr>
              <a:t>Automatización </a:t>
            </a:r>
            <a:r>
              <a:rPr dirty="0" sz="1600" spc="-5" b="1">
                <a:latin typeface="Arial"/>
                <a:cs typeface="Arial"/>
              </a:rPr>
              <a:t>de </a:t>
            </a:r>
            <a:r>
              <a:rPr dirty="0" sz="1600" spc="-10" b="1">
                <a:latin typeface="Arial"/>
                <a:cs typeface="Arial"/>
              </a:rPr>
              <a:t>una </a:t>
            </a:r>
            <a:r>
              <a:rPr dirty="0" sz="1600" spc="-5" b="1">
                <a:latin typeface="Arial"/>
                <a:cs typeface="Arial"/>
              </a:rPr>
              <a:t>tarea o proceso de</a:t>
            </a:r>
            <a:r>
              <a:rPr dirty="0" sz="1600" spc="32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negocio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2069" y="1642867"/>
            <a:ext cx="206267" cy="45933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23151" y="2962154"/>
            <a:ext cx="5510143" cy="24938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53511" y="2362200"/>
            <a:ext cx="1107941" cy="469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946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Terminología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Fundamental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1620" y="861186"/>
            <a:ext cx="36296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Inventario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de</a:t>
            </a:r>
            <a:r>
              <a:rPr dirty="0" sz="2800" spc="-6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Servicios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06911" y="2648011"/>
            <a:ext cx="3720890" cy="3117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2069" y="1642867"/>
            <a:ext cx="206267" cy="45933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66571" y="1669161"/>
            <a:ext cx="9056370" cy="35248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64260" marR="3632835" indent="-1052195"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latin typeface="Arial"/>
                <a:cs typeface="Arial"/>
              </a:rPr>
              <a:t>Inventario de Servicios </a:t>
            </a:r>
            <a:r>
              <a:rPr dirty="0" sz="1400" b="1">
                <a:latin typeface="Arial"/>
                <a:cs typeface="Arial"/>
              </a:rPr>
              <a:t>= </a:t>
            </a:r>
            <a:r>
              <a:rPr dirty="0" sz="1400" spc="-5" b="1">
                <a:latin typeface="Arial"/>
                <a:cs typeface="Arial"/>
              </a:rPr>
              <a:t>Colección de servicios estandarizados  </a:t>
            </a:r>
            <a:r>
              <a:rPr dirty="0" sz="1400" b="1">
                <a:latin typeface="Arial"/>
                <a:cs typeface="Arial"/>
              </a:rPr>
              <a:t>y </a:t>
            </a:r>
            <a:r>
              <a:rPr dirty="0" sz="1400" spc="-5" b="1">
                <a:latin typeface="Arial"/>
                <a:cs typeface="Arial"/>
              </a:rPr>
              <a:t>gobernados de </a:t>
            </a:r>
            <a:r>
              <a:rPr dirty="0" sz="1400" b="1">
                <a:latin typeface="Arial"/>
                <a:cs typeface="Arial"/>
              </a:rPr>
              <a:t>manera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independiente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Times New Roman"/>
              <a:cs typeface="Times New Roman"/>
            </a:endParaRPr>
          </a:p>
          <a:p>
            <a:pPr marL="5981700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Consideraciones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4853940" indent="-146685">
              <a:lnSpc>
                <a:spcPct val="100000"/>
              </a:lnSpc>
              <a:buChar char="•"/>
              <a:tabLst>
                <a:tab pos="4854575" algn="l"/>
              </a:tabLst>
            </a:pPr>
            <a:r>
              <a:rPr dirty="0" sz="1800" spc="-5">
                <a:latin typeface="Arial"/>
                <a:cs typeface="Arial"/>
              </a:rPr>
              <a:t>Alcance </a:t>
            </a:r>
            <a:r>
              <a:rPr dirty="0" sz="1800">
                <a:latin typeface="Arial"/>
                <a:cs typeface="Arial"/>
              </a:rPr>
              <a:t>y límite </a:t>
            </a:r>
            <a:r>
              <a:rPr dirty="0" sz="1800" spc="-5">
                <a:latin typeface="Arial"/>
                <a:cs typeface="Arial"/>
              </a:rPr>
              <a:t>(Empresarial 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Dominio)</a:t>
            </a:r>
            <a:endParaRPr sz="1800">
              <a:latin typeface="Arial"/>
              <a:cs typeface="Arial"/>
            </a:endParaRPr>
          </a:p>
          <a:p>
            <a:pPr marL="4853940" indent="-146685">
              <a:lnSpc>
                <a:spcPct val="100000"/>
              </a:lnSpc>
              <a:buChar char="•"/>
              <a:tabLst>
                <a:tab pos="4854575" algn="l"/>
              </a:tabLst>
            </a:pPr>
            <a:r>
              <a:rPr dirty="0" sz="1800" spc="-5">
                <a:latin typeface="Arial"/>
                <a:cs typeface="Arial"/>
              </a:rPr>
              <a:t>Estandarización</a:t>
            </a:r>
            <a:endParaRPr sz="1800">
              <a:latin typeface="Arial"/>
              <a:cs typeface="Arial"/>
            </a:endParaRPr>
          </a:p>
          <a:p>
            <a:pPr marL="4853940" indent="-146685">
              <a:lnSpc>
                <a:spcPct val="100000"/>
              </a:lnSpc>
              <a:buChar char="•"/>
              <a:tabLst>
                <a:tab pos="4854575" algn="l"/>
              </a:tabLst>
            </a:pPr>
            <a:r>
              <a:rPr dirty="0" sz="1800" spc="-5">
                <a:latin typeface="Arial"/>
                <a:cs typeface="Arial"/>
              </a:rPr>
              <a:t>Estándares de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Industria</a:t>
            </a:r>
            <a:endParaRPr sz="1800">
              <a:latin typeface="Arial"/>
              <a:cs typeface="Arial"/>
            </a:endParaRPr>
          </a:p>
          <a:p>
            <a:pPr marL="4853940" indent="-146685">
              <a:lnSpc>
                <a:spcPct val="100000"/>
              </a:lnSpc>
              <a:buChar char="•"/>
              <a:tabLst>
                <a:tab pos="4854575" algn="l"/>
              </a:tabLst>
            </a:pPr>
            <a:r>
              <a:rPr dirty="0" sz="1800" spc="-5">
                <a:latin typeface="Arial"/>
                <a:cs typeface="Arial"/>
              </a:rPr>
              <a:t>Normalización</a:t>
            </a:r>
            <a:endParaRPr sz="1800">
              <a:latin typeface="Arial"/>
              <a:cs typeface="Arial"/>
            </a:endParaRPr>
          </a:p>
          <a:p>
            <a:pPr marL="4853940" indent="-146685">
              <a:lnSpc>
                <a:spcPct val="100000"/>
              </a:lnSpc>
              <a:buChar char="•"/>
              <a:tabLst>
                <a:tab pos="4854575" algn="l"/>
              </a:tabLst>
            </a:pPr>
            <a:r>
              <a:rPr dirty="0" sz="1800" spc="-5">
                <a:latin typeface="Arial"/>
                <a:cs typeface="Arial"/>
              </a:rPr>
              <a:t>Gobierno</a:t>
            </a:r>
            <a:endParaRPr sz="1800">
              <a:latin typeface="Arial"/>
              <a:cs typeface="Arial"/>
            </a:endParaRPr>
          </a:p>
          <a:p>
            <a:pPr marL="4853940" indent="-146685">
              <a:lnSpc>
                <a:spcPct val="100000"/>
              </a:lnSpc>
              <a:buChar char="•"/>
              <a:tabLst>
                <a:tab pos="4854575" algn="l"/>
              </a:tabLst>
            </a:pPr>
            <a:r>
              <a:rPr dirty="0" sz="1800" spc="-5">
                <a:latin typeface="Arial"/>
                <a:cs typeface="Arial"/>
              </a:rPr>
              <a:t>Plataformas de ejecución </a:t>
            </a:r>
            <a:r>
              <a:rPr dirty="0" sz="1800">
                <a:latin typeface="Arial"/>
                <a:cs typeface="Arial"/>
              </a:rPr>
              <a:t>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  <a:p>
            <a:pPr marL="4853940" indent="-146685">
              <a:lnSpc>
                <a:spcPct val="100000"/>
              </a:lnSpc>
              <a:spcBef>
                <a:spcPts val="5"/>
              </a:spcBef>
              <a:buChar char="•"/>
              <a:tabLst>
                <a:tab pos="4854575" algn="l"/>
              </a:tabLst>
            </a:pPr>
            <a:r>
              <a:rPr dirty="0" sz="1800" spc="-5">
                <a:latin typeface="Arial"/>
                <a:cs typeface="Arial"/>
              </a:rPr>
              <a:t>Infraestructura</a:t>
            </a:r>
            <a:endParaRPr sz="1800">
              <a:latin typeface="Arial"/>
              <a:cs typeface="Arial"/>
            </a:endParaRPr>
          </a:p>
          <a:p>
            <a:pPr marL="4853940" indent="-146685">
              <a:lnSpc>
                <a:spcPct val="100000"/>
              </a:lnSpc>
              <a:buChar char="•"/>
              <a:tabLst>
                <a:tab pos="4854575" algn="l"/>
              </a:tabLst>
            </a:pPr>
            <a:r>
              <a:rPr dirty="0" sz="1800" spc="-5">
                <a:latin typeface="Arial"/>
                <a:cs typeface="Arial"/>
              </a:rPr>
              <a:t>Escalabilidad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29464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Terminología</a:t>
            </a:r>
            <a:r>
              <a:rPr dirty="0" spc="-60"/>
              <a:t> </a:t>
            </a:r>
            <a:r>
              <a:rPr dirty="0" spc="-5"/>
              <a:t>Fundamental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61620" y="861186"/>
            <a:ext cx="46799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Modelos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y 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capas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de</a:t>
            </a:r>
            <a:r>
              <a:rPr dirty="0" sz="2800" spc="-4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servicios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7232" y="2892338"/>
            <a:ext cx="3134842" cy="26281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89016" y="2971373"/>
            <a:ext cx="5308817" cy="2593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60693" y="3976939"/>
            <a:ext cx="814181" cy="4555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319142" y="2007870"/>
            <a:ext cx="58394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67765" marR="5080" indent="-1155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Agrupamiento </a:t>
            </a:r>
            <a:r>
              <a:rPr dirty="0" sz="1800" b="1">
                <a:latin typeface="Arial"/>
                <a:cs typeface="Arial"/>
              </a:rPr>
              <a:t>por modelos </a:t>
            </a:r>
            <a:r>
              <a:rPr dirty="0" sz="1800" spc="-5" b="1">
                <a:latin typeface="Arial"/>
                <a:cs typeface="Arial"/>
              </a:rPr>
              <a:t>de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spc="-5" b="1">
                <a:latin typeface="Arial"/>
                <a:cs typeface="Arial"/>
              </a:rPr>
              <a:t>para mejorar  su gestión, custodia y </a:t>
            </a:r>
            <a:r>
              <a:rPr dirty="0" sz="1800" b="1">
                <a:latin typeface="Arial"/>
                <a:cs typeface="Arial"/>
              </a:rPr>
              <a:t>gobierno.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946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Terminología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Fundamental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1620" y="861186"/>
            <a:ext cx="43611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Gobierno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y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gestión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de</a:t>
            </a:r>
            <a:r>
              <a:rPr dirty="0" sz="2800" spc="-3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APIs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25602" y="2009394"/>
            <a:ext cx="643382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La </a:t>
            </a:r>
            <a:r>
              <a:rPr dirty="0" sz="1800" spc="-5" b="1">
                <a:latin typeface="Arial"/>
                <a:cs typeface="Arial"/>
              </a:rPr>
              <a:t>gestión de </a:t>
            </a:r>
            <a:r>
              <a:rPr dirty="0" sz="1800" spc="-15" b="1">
                <a:latin typeface="Arial"/>
                <a:cs typeface="Arial"/>
              </a:rPr>
              <a:t>APIs </a:t>
            </a:r>
            <a:r>
              <a:rPr dirty="0" sz="1800" spc="-5" b="1">
                <a:latin typeface="Arial"/>
                <a:cs typeface="Arial"/>
              </a:rPr>
              <a:t>es </a:t>
            </a:r>
            <a:r>
              <a:rPr dirty="0" sz="1800" b="1">
                <a:latin typeface="Arial"/>
                <a:cs typeface="Arial"/>
              </a:rPr>
              <a:t>responsable por </a:t>
            </a:r>
            <a:r>
              <a:rPr dirty="0" sz="1800" spc="-5" b="1">
                <a:latin typeface="Arial"/>
                <a:cs typeface="Arial"/>
              </a:rPr>
              <a:t>el monitoreo </a:t>
            </a:r>
            <a:r>
              <a:rPr dirty="0" sz="1800" spc="-20" b="1">
                <a:latin typeface="Arial"/>
                <a:cs typeface="Arial"/>
              </a:rPr>
              <a:t>en  </a:t>
            </a:r>
            <a:r>
              <a:rPr dirty="0" sz="1800" b="1">
                <a:latin typeface="Arial"/>
                <a:cs typeface="Arial"/>
              </a:rPr>
              <a:t>tiempo de </a:t>
            </a:r>
            <a:r>
              <a:rPr dirty="0" sz="1800" spc="-5" b="1">
                <a:latin typeface="Arial"/>
                <a:cs typeface="Arial"/>
              </a:rPr>
              <a:t>ejecución y </a:t>
            </a:r>
            <a:r>
              <a:rPr dirty="0" sz="1800" b="1">
                <a:latin typeface="Arial"/>
                <a:cs typeface="Arial"/>
              </a:rPr>
              <a:t>de la </a:t>
            </a:r>
            <a:r>
              <a:rPr dirty="0" sz="1800" spc="-5" b="1">
                <a:latin typeface="Arial"/>
                <a:cs typeface="Arial"/>
              </a:rPr>
              <a:t>evolución de </a:t>
            </a:r>
            <a:r>
              <a:rPr dirty="0" sz="1800" b="1">
                <a:latin typeface="Arial"/>
                <a:cs typeface="Arial"/>
              </a:rPr>
              <a:t>los </a:t>
            </a:r>
            <a:r>
              <a:rPr dirty="0" sz="1800" spc="-5" b="1">
                <a:latin typeface="Arial"/>
                <a:cs typeface="Arial"/>
              </a:rPr>
              <a:t>servicios y  sus </a:t>
            </a:r>
            <a:r>
              <a:rPr dirty="0" sz="1800" spc="-15" b="1">
                <a:latin typeface="Arial"/>
                <a:cs typeface="Arial"/>
              </a:rPr>
              <a:t>APIs </a:t>
            </a:r>
            <a:r>
              <a:rPr dirty="0" sz="1800" spc="-5">
                <a:latin typeface="Arial"/>
                <a:cs typeface="Arial"/>
              </a:rPr>
              <a:t>expuestas en tiempo de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diseño.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Las </a:t>
            </a:r>
            <a:r>
              <a:rPr dirty="0" spc="-15"/>
              <a:t>APIs </a:t>
            </a:r>
            <a:r>
              <a:rPr dirty="0"/>
              <a:t>son </a:t>
            </a:r>
            <a:r>
              <a:rPr dirty="0" spc="-5"/>
              <a:t>activos </a:t>
            </a:r>
            <a:r>
              <a:rPr dirty="0"/>
              <a:t>de </a:t>
            </a:r>
            <a:r>
              <a:rPr dirty="0" spc="-5"/>
              <a:t>negocio estratégicos </a:t>
            </a:r>
            <a:r>
              <a:rPr dirty="0" spc="-5" b="0">
                <a:latin typeface="Arial"/>
                <a:cs typeface="Arial"/>
              </a:rPr>
              <a:t>y por lo tanto  son </a:t>
            </a:r>
            <a:r>
              <a:rPr dirty="0" spc="-5"/>
              <a:t>gestionadas en conformidad con preceptos y  prácticas </a:t>
            </a:r>
            <a:r>
              <a:rPr dirty="0"/>
              <a:t>de gobierno </a:t>
            </a:r>
            <a:r>
              <a:rPr dirty="0" spc="-5" b="0">
                <a:latin typeface="Arial"/>
                <a:cs typeface="Arial"/>
              </a:rPr>
              <a:t>que controlan </a:t>
            </a:r>
            <a:r>
              <a:rPr dirty="0" b="0">
                <a:latin typeface="Arial"/>
                <a:cs typeface="Arial"/>
              </a:rPr>
              <a:t>y </a:t>
            </a:r>
            <a:r>
              <a:rPr dirty="0" spc="-5" b="0">
                <a:latin typeface="Arial"/>
                <a:cs typeface="Arial"/>
              </a:rPr>
              <a:t>regulan su ejecución </a:t>
            </a:r>
            <a:r>
              <a:rPr dirty="0" b="0">
                <a:latin typeface="Arial"/>
                <a:cs typeface="Arial"/>
              </a:rPr>
              <a:t>y  </a:t>
            </a:r>
            <a:r>
              <a:rPr dirty="0" spc="-5" b="0">
                <a:latin typeface="Arial"/>
                <a:cs typeface="Arial"/>
              </a:rPr>
              <a:t>diseño.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pc="-5" b="0">
                <a:latin typeface="Arial"/>
                <a:cs typeface="Arial"/>
              </a:rPr>
              <a:t>El</a:t>
            </a:r>
            <a:r>
              <a:rPr dirty="0" spc="80" b="0">
                <a:latin typeface="Arial"/>
                <a:cs typeface="Arial"/>
              </a:rPr>
              <a:t> </a:t>
            </a:r>
            <a:r>
              <a:rPr dirty="0" spc="-5"/>
              <a:t>objetivo</a:t>
            </a:r>
            <a:r>
              <a:rPr dirty="0" spc="95"/>
              <a:t> </a:t>
            </a:r>
            <a:r>
              <a:rPr dirty="0"/>
              <a:t>final</a:t>
            </a:r>
            <a:r>
              <a:rPr dirty="0" spc="85"/>
              <a:t> </a:t>
            </a:r>
            <a:r>
              <a:rPr dirty="0" spc="-5"/>
              <a:t>es</a:t>
            </a:r>
            <a:r>
              <a:rPr dirty="0" spc="80"/>
              <a:t> </a:t>
            </a:r>
            <a:r>
              <a:rPr dirty="0" spc="-5"/>
              <a:t>evolucionar</a:t>
            </a:r>
            <a:r>
              <a:rPr dirty="0" spc="95"/>
              <a:t> </a:t>
            </a:r>
            <a:r>
              <a:rPr dirty="0"/>
              <a:t>los</a:t>
            </a:r>
            <a:r>
              <a:rPr dirty="0" spc="105"/>
              <a:t> </a:t>
            </a:r>
            <a:r>
              <a:rPr dirty="0" spc="-15"/>
              <a:t>APIs</a:t>
            </a:r>
            <a:r>
              <a:rPr dirty="0" spc="85"/>
              <a:t> </a:t>
            </a:r>
            <a:r>
              <a:rPr dirty="0"/>
              <a:t>de</a:t>
            </a:r>
            <a:r>
              <a:rPr dirty="0" spc="80"/>
              <a:t> </a:t>
            </a:r>
            <a:r>
              <a:rPr dirty="0" spc="-5"/>
              <a:t>manera</a:t>
            </a:r>
            <a:r>
              <a:rPr dirty="0" spc="80"/>
              <a:t> </a:t>
            </a:r>
            <a:r>
              <a:rPr dirty="0"/>
              <a:t>guiada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25602" y="4752543"/>
            <a:ext cx="643572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100"/>
              </a:spcBef>
              <a:tabLst>
                <a:tab pos="388620" algn="l"/>
                <a:tab pos="1819910" algn="l"/>
                <a:tab pos="2563495" algn="l"/>
                <a:tab pos="3601720" algn="l"/>
                <a:tab pos="4053840" algn="l"/>
                <a:tab pos="5193030" algn="l"/>
                <a:tab pos="6076950" algn="l"/>
              </a:tabLst>
            </a:pPr>
            <a:r>
              <a:rPr dirty="0" sz="1800" b="1">
                <a:latin typeface="Arial"/>
                <a:cs typeface="Arial"/>
              </a:rPr>
              <a:t>y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10" b="1">
                <a:latin typeface="Arial"/>
                <a:cs typeface="Arial"/>
              </a:rPr>
              <a:t>c</a:t>
            </a:r>
            <a:r>
              <a:rPr dirty="0" sz="1800" b="1">
                <a:latin typeface="Arial"/>
                <a:cs typeface="Arial"/>
              </a:rPr>
              <a:t>on</a:t>
            </a:r>
            <a:r>
              <a:rPr dirty="0" sz="1800" b="1">
                <a:latin typeface="Arial"/>
                <a:cs typeface="Arial"/>
              </a:rPr>
              <a:t>trol</a:t>
            </a:r>
            <a:r>
              <a:rPr dirty="0" sz="1800" spc="-10" b="1">
                <a:latin typeface="Arial"/>
                <a:cs typeface="Arial"/>
              </a:rPr>
              <a:t>a</a:t>
            </a:r>
            <a:r>
              <a:rPr dirty="0" sz="1800" b="1">
                <a:latin typeface="Arial"/>
                <a:cs typeface="Arial"/>
              </a:rPr>
              <a:t>da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b="1">
                <a:latin typeface="Arial"/>
                <a:cs typeface="Arial"/>
              </a:rPr>
              <a:t>pa</a:t>
            </a:r>
            <a:r>
              <a:rPr dirty="0" sz="1800" spc="-10" b="1">
                <a:latin typeface="Arial"/>
                <a:cs typeface="Arial"/>
              </a:rPr>
              <a:t>r</a:t>
            </a:r>
            <a:r>
              <a:rPr dirty="0" sz="1800" b="1">
                <a:latin typeface="Arial"/>
                <a:cs typeface="Arial"/>
              </a:rPr>
              <a:t>a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b="1">
                <a:latin typeface="Arial"/>
                <a:cs typeface="Arial"/>
              </a:rPr>
              <a:t>r</a:t>
            </a:r>
            <a:r>
              <a:rPr dirty="0" sz="1800" spc="-15" b="1">
                <a:latin typeface="Arial"/>
                <a:cs typeface="Arial"/>
              </a:rPr>
              <a:t>e</a:t>
            </a:r>
            <a:r>
              <a:rPr dirty="0" sz="1800" b="1">
                <a:latin typeface="Arial"/>
                <a:cs typeface="Arial"/>
              </a:rPr>
              <a:t>d</a:t>
            </a:r>
            <a:r>
              <a:rPr dirty="0" sz="1800" spc="15" b="1">
                <a:latin typeface="Arial"/>
                <a:cs typeface="Arial"/>
              </a:rPr>
              <a:t>u</a:t>
            </a:r>
            <a:r>
              <a:rPr dirty="0" sz="1800" spc="-10" b="1">
                <a:latin typeface="Arial"/>
                <a:cs typeface="Arial"/>
              </a:rPr>
              <a:t>c</a:t>
            </a:r>
            <a:r>
              <a:rPr dirty="0" sz="1800" b="1">
                <a:latin typeface="Arial"/>
                <a:cs typeface="Arial"/>
              </a:rPr>
              <a:t>ir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10" b="1">
                <a:latin typeface="Arial"/>
                <a:cs typeface="Arial"/>
              </a:rPr>
              <a:t>e</a:t>
            </a:r>
            <a:r>
              <a:rPr dirty="0" sz="1800" b="1">
                <a:latin typeface="Arial"/>
                <a:cs typeface="Arial"/>
              </a:rPr>
              <a:t>l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b="1">
                <a:latin typeface="Arial"/>
                <a:cs typeface="Arial"/>
              </a:rPr>
              <a:t>imp</a:t>
            </a:r>
            <a:r>
              <a:rPr dirty="0" sz="1800" spc="-10" b="1">
                <a:latin typeface="Arial"/>
                <a:cs typeface="Arial"/>
              </a:rPr>
              <a:t>a</a:t>
            </a:r>
            <a:r>
              <a:rPr dirty="0" sz="1800" spc="-10" b="1">
                <a:latin typeface="Arial"/>
                <a:cs typeface="Arial"/>
              </a:rPr>
              <a:t>c</a:t>
            </a:r>
            <a:r>
              <a:rPr dirty="0" sz="1800" b="1">
                <a:latin typeface="Arial"/>
                <a:cs typeface="Arial"/>
              </a:rPr>
              <a:t>to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10" b="1">
                <a:latin typeface="Arial"/>
                <a:cs typeface="Arial"/>
              </a:rPr>
              <a:t>s</a:t>
            </a:r>
            <a:r>
              <a:rPr dirty="0" sz="1800" b="1">
                <a:latin typeface="Arial"/>
                <a:cs typeface="Arial"/>
              </a:rPr>
              <a:t>ob</a:t>
            </a:r>
            <a:r>
              <a:rPr dirty="0" sz="1800" b="1">
                <a:latin typeface="Arial"/>
                <a:cs typeface="Arial"/>
              </a:rPr>
              <a:t>re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b="1">
                <a:latin typeface="Arial"/>
                <a:cs typeface="Arial"/>
              </a:rPr>
              <a:t>los</a:t>
            </a:r>
            <a:endParaRPr sz="1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latin typeface="Arial"/>
                <a:cs typeface="Arial"/>
              </a:rPr>
              <a:t>los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5602" y="5027421"/>
            <a:ext cx="58705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809750" algn="l"/>
                <a:tab pos="2155190" algn="l"/>
                <a:tab pos="3164840" algn="l"/>
                <a:tab pos="3574415" algn="l"/>
                <a:tab pos="4673600" algn="l"/>
                <a:tab pos="5449570" algn="l"/>
              </a:tabLst>
            </a:pPr>
            <a:r>
              <a:rPr dirty="0" sz="1800" b="1">
                <a:latin typeface="Arial"/>
                <a:cs typeface="Arial"/>
              </a:rPr>
              <a:t>consumi</a:t>
            </a:r>
            <a:r>
              <a:rPr dirty="0" sz="1800" spc="5" b="1">
                <a:latin typeface="Arial"/>
                <a:cs typeface="Arial"/>
              </a:rPr>
              <a:t>d</a:t>
            </a:r>
            <a:r>
              <a:rPr dirty="0" sz="1800" spc="-5" b="1">
                <a:latin typeface="Arial"/>
                <a:cs typeface="Arial"/>
              </a:rPr>
              <a:t>ores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>
                <a:latin typeface="Arial"/>
                <a:cs typeface="Arial"/>
              </a:rPr>
              <a:t>y	</a:t>
            </a:r>
            <a:r>
              <a:rPr dirty="0" sz="1800" spc="-5">
                <a:latin typeface="Arial"/>
                <a:cs typeface="Arial"/>
              </a:rPr>
              <a:t>pr</a:t>
            </a:r>
            <a:r>
              <a:rPr dirty="0" sz="1800" spc="-15">
                <a:latin typeface="Arial"/>
                <a:cs typeface="Arial"/>
              </a:rPr>
              <a:t>o</a:t>
            </a:r>
            <a:r>
              <a:rPr dirty="0" sz="1800" spc="-5">
                <a:latin typeface="Arial"/>
                <a:cs typeface="Arial"/>
              </a:rPr>
              <a:t>v</a:t>
            </a:r>
            <a:r>
              <a:rPr dirty="0" sz="1800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er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l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b="1">
                <a:latin typeface="Arial"/>
                <a:cs typeface="Arial"/>
              </a:rPr>
              <a:t>máximo	</a:t>
            </a:r>
            <a:r>
              <a:rPr dirty="0" sz="1800" spc="-35" b="1">
                <a:latin typeface="Arial"/>
                <a:cs typeface="Arial"/>
              </a:rPr>
              <a:t>v</a:t>
            </a:r>
            <a:r>
              <a:rPr dirty="0" sz="1800" b="1">
                <a:latin typeface="Arial"/>
                <a:cs typeface="Arial"/>
              </a:rPr>
              <a:t>alor	que  </a:t>
            </a:r>
            <a:r>
              <a:rPr dirty="0" sz="1800" b="1">
                <a:latin typeface="Arial"/>
                <a:cs typeface="Arial"/>
              </a:rPr>
              <a:t>consumidores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esperan.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90724" y="2322576"/>
            <a:ext cx="3575167" cy="2761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8105393" y="1865121"/>
            <a:ext cx="25831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Ciclo de </a:t>
            </a:r>
            <a:r>
              <a:rPr dirty="0" sz="1800" spc="-10" b="1">
                <a:latin typeface="Arial"/>
                <a:cs typeface="Arial"/>
              </a:rPr>
              <a:t>vida </a:t>
            </a:r>
            <a:r>
              <a:rPr dirty="0" sz="1800" spc="-5" b="1">
                <a:latin typeface="Arial"/>
                <a:cs typeface="Arial"/>
              </a:rPr>
              <a:t>de las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API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8886" y="1990725"/>
            <a:ext cx="950087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Requisitos e Impactos de</a:t>
            </a:r>
            <a:r>
              <a:rPr dirty="0" sz="4400" spc="-75"/>
              <a:t> </a:t>
            </a:r>
            <a:r>
              <a:rPr dirty="0" sz="4400"/>
              <a:t>Adopción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0" y="3906011"/>
            <a:ext cx="12192000" cy="96520"/>
          </a:xfrm>
          <a:custGeom>
            <a:avLst/>
            <a:gdLst/>
            <a:ahLst/>
            <a:cxnLst/>
            <a:rect l="l" t="t" r="r" b="b"/>
            <a:pathLst>
              <a:path w="12192000" h="96520">
                <a:moveTo>
                  <a:pt x="0" y="96012"/>
                </a:moveTo>
                <a:lnTo>
                  <a:pt x="12192000" y="96012"/>
                </a:lnTo>
                <a:lnTo>
                  <a:pt x="12192000" y="0"/>
                </a:lnTo>
                <a:lnTo>
                  <a:pt x="0" y="0"/>
                </a:lnTo>
                <a:lnTo>
                  <a:pt x="0" y="9601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51120" y="3000755"/>
            <a:ext cx="1765553" cy="1765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87340" y="2997707"/>
            <a:ext cx="1417320" cy="1417320"/>
          </a:xfrm>
          <a:custGeom>
            <a:avLst/>
            <a:gdLst/>
            <a:ahLst/>
            <a:cxnLst/>
            <a:rect l="l" t="t" r="r" b="b"/>
            <a:pathLst>
              <a:path w="1417320" h="1417320">
                <a:moveTo>
                  <a:pt x="708660" y="0"/>
                </a:moveTo>
                <a:lnTo>
                  <a:pt x="660137" y="1634"/>
                </a:lnTo>
                <a:lnTo>
                  <a:pt x="612492" y="6468"/>
                </a:lnTo>
                <a:lnTo>
                  <a:pt x="565831" y="14396"/>
                </a:lnTo>
                <a:lnTo>
                  <a:pt x="520259" y="25311"/>
                </a:lnTo>
                <a:lnTo>
                  <a:pt x="475881" y="39110"/>
                </a:lnTo>
                <a:lnTo>
                  <a:pt x="432804" y="55685"/>
                </a:lnTo>
                <a:lnTo>
                  <a:pt x="391132" y="74932"/>
                </a:lnTo>
                <a:lnTo>
                  <a:pt x="350971" y="96745"/>
                </a:lnTo>
                <a:lnTo>
                  <a:pt x="312427" y="121019"/>
                </a:lnTo>
                <a:lnTo>
                  <a:pt x="275605" y="147648"/>
                </a:lnTo>
                <a:lnTo>
                  <a:pt x="240611" y="176527"/>
                </a:lnTo>
                <a:lnTo>
                  <a:pt x="207549" y="207549"/>
                </a:lnTo>
                <a:lnTo>
                  <a:pt x="176527" y="240611"/>
                </a:lnTo>
                <a:lnTo>
                  <a:pt x="147648" y="275605"/>
                </a:lnTo>
                <a:lnTo>
                  <a:pt x="121019" y="312427"/>
                </a:lnTo>
                <a:lnTo>
                  <a:pt x="96745" y="350971"/>
                </a:lnTo>
                <a:lnTo>
                  <a:pt x="74932" y="391132"/>
                </a:lnTo>
                <a:lnTo>
                  <a:pt x="55685" y="432804"/>
                </a:lnTo>
                <a:lnTo>
                  <a:pt x="39110" y="475881"/>
                </a:lnTo>
                <a:lnTo>
                  <a:pt x="25311" y="520259"/>
                </a:lnTo>
                <a:lnTo>
                  <a:pt x="14396" y="565831"/>
                </a:lnTo>
                <a:lnTo>
                  <a:pt x="6468" y="612492"/>
                </a:lnTo>
                <a:lnTo>
                  <a:pt x="1634" y="660137"/>
                </a:lnTo>
                <a:lnTo>
                  <a:pt x="0" y="708659"/>
                </a:lnTo>
                <a:lnTo>
                  <a:pt x="1634" y="757182"/>
                </a:lnTo>
                <a:lnTo>
                  <a:pt x="6468" y="804827"/>
                </a:lnTo>
                <a:lnTo>
                  <a:pt x="14396" y="851488"/>
                </a:lnTo>
                <a:lnTo>
                  <a:pt x="25311" y="897060"/>
                </a:lnTo>
                <a:lnTo>
                  <a:pt x="39110" y="941438"/>
                </a:lnTo>
                <a:lnTo>
                  <a:pt x="55685" y="984515"/>
                </a:lnTo>
                <a:lnTo>
                  <a:pt x="74932" y="1026187"/>
                </a:lnTo>
                <a:lnTo>
                  <a:pt x="96745" y="1066348"/>
                </a:lnTo>
                <a:lnTo>
                  <a:pt x="121019" y="1104892"/>
                </a:lnTo>
                <a:lnTo>
                  <a:pt x="147648" y="1141714"/>
                </a:lnTo>
                <a:lnTo>
                  <a:pt x="176527" y="1176708"/>
                </a:lnTo>
                <a:lnTo>
                  <a:pt x="207549" y="1209770"/>
                </a:lnTo>
                <a:lnTo>
                  <a:pt x="240611" y="1240792"/>
                </a:lnTo>
                <a:lnTo>
                  <a:pt x="275605" y="1269671"/>
                </a:lnTo>
                <a:lnTo>
                  <a:pt x="312427" y="1296300"/>
                </a:lnTo>
                <a:lnTo>
                  <a:pt x="350971" y="1320574"/>
                </a:lnTo>
                <a:lnTo>
                  <a:pt x="391132" y="1342387"/>
                </a:lnTo>
                <a:lnTo>
                  <a:pt x="432804" y="1361634"/>
                </a:lnTo>
                <a:lnTo>
                  <a:pt x="475881" y="1378209"/>
                </a:lnTo>
                <a:lnTo>
                  <a:pt x="520259" y="1392008"/>
                </a:lnTo>
                <a:lnTo>
                  <a:pt x="565831" y="1402923"/>
                </a:lnTo>
                <a:lnTo>
                  <a:pt x="612492" y="1410851"/>
                </a:lnTo>
                <a:lnTo>
                  <a:pt x="660137" y="1415685"/>
                </a:lnTo>
                <a:lnTo>
                  <a:pt x="708660" y="1417319"/>
                </a:lnTo>
                <a:lnTo>
                  <a:pt x="757182" y="1415685"/>
                </a:lnTo>
                <a:lnTo>
                  <a:pt x="804827" y="1410851"/>
                </a:lnTo>
                <a:lnTo>
                  <a:pt x="851488" y="1402923"/>
                </a:lnTo>
                <a:lnTo>
                  <a:pt x="897060" y="1392008"/>
                </a:lnTo>
                <a:lnTo>
                  <a:pt x="941438" y="1378209"/>
                </a:lnTo>
                <a:lnTo>
                  <a:pt x="984515" y="1361634"/>
                </a:lnTo>
                <a:lnTo>
                  <a:pt x="1026187" y="1342387"/>
                </a:lnTo>
                <a:lnTo>
                  <a:pt x="1066348" y="1320574"/>
                </a:lnTo>
                <a:lnTo>
                  <a:pt x="1104892" y="1296300"/>
                </a:lnTo>
                <a:lnTo>
                  <a:pt x="1141714" y="1269671"/>
                </a:lnTo>
                <a:lnTo>
                  <a:pt x="1176708" y="1240792"/>
                </a:lnTo>
                <a:lnTo>
                  <a:pt x="1209770" y="1209770"/>
                </a:lnTo>
                <a:lnTo>
                  <a:pt x="1240792" y="1176708"/>
                </a:lnTo>
                <a:lnTo>
                  <a:pt x="1269671" y="1141714"/>
                </a:lnTo>
                <a:lnTo>
                  <a:pt x="1296300" y="1104892"/>
                </a:lnTo>
                <a:lnTo>
                  <a:pt x="1320574" y="1066348"/>
                </a:lnTo>
                <a:lnTo>
                  <a:pt x="1342387" y="1026187"/>
                </a:lnTo>
                <a:lnTo>
                  <a:pt x="1361634" y="984515"/>
                </a:lnTo>
                <a:lnTo>
                  <a:pt x="1378209" y="941438"/>
                </a:lnTo>
                <a:lnTo>
                  <a:pt x="1392008" y="897060"/>
                </a:lnTo>
                <a:lnTo>
                  <a:pt x="1402923" y="851488"/>
                </a:lnTo>
                <a:lnTo>
                  <a:pt x="1410851" y="804827"/>
                </a:lnTo>
                <a:lnTo>
                  <a:pt x="1415685" y="757182"/>
                </a:lnTo>
                <a:lnTo>
                  <a:pt x="1417319" y="708659"/>
                </a:lnTo>
                <a:lnTo>
                  <a:pt x="1415685" y="660137"/>
                </a:lnTo>
                <a:lnTo>
                  <a:pt x="1410851" y="612492"/>
                </a:lnTo>
                <a:lnTo>
                  <a:pt x="1402923" y="565831"/>
                </a:lnTo>
                <a:lnTo>
                  <a:pt x="1392008" y="520259"/>
                </a:lnTo>
                <a:lnTo>
                  <a:pt x="1378209" y="475881"/>
                </a:lnTo>
                <a:lnTo>
                  <a:pt x="1361634" y="432804"/>
                </a:lnTo>
                <a:lnTo>
                  <a:pt x="1342387" y="391132"/>
                </a:lnTo>
                <a:lnTo>
                  <a:pt x="1320574" y="350971"/>
                </a:lnTo>
                <a:lnTo>
                  <a:pt x="1296300" y="312427"/>
                </a:lnTo>
                <a:lnTo>
                  <a:pt x="1269671" y="275605"/>
                </a:lnTo>
                <a:lnTo>
                  <a:pt x="1240792" y="240611"/>
                </a:lnTo>
                <a:lnTo>
                  <a:pt x="1209770" y="207549"/>
                </a:lnTo>
                <a:lnTo>
                  <a:pt x="1176708" y="176527"/>
                </a:lnTo>
                <a:lnTo>
                  <a:pt x="1141714" y="147648"/>
                </a:lnTo>
                <a:lnTo>
                  <a:pt x="1104892" y="121019"/>
                </a:lnTo>
                <a:lnTo>
                  <a:pt x="1066348" y="96745"/>
                </a:lnTo>
                <a:lnTo>
                  <a:pt x="1026187" y="74932"/>
                </a:lnTo>
                <a:lnTo>
                  <a:pt x="984515" y="55685"/>
                </a:lnTo>
                <a:lnTo>
                  <a:pt x="941438" y="39110"/>
                </a:lnTo>
                <a:lnTo>
                  <a:pt x="897060" y="25311"/>
                </a:lnTo>
                <a:lnTo>
                  <a:pt x="851488" y="14396"/>
                </a:lnTo>
                <a:lnTo>
                  <a:pt x="804827" y="6468"/>
                </a:lnTo>
                <a:lnTo>
                  <a:pt x="757182" y="1634"/>
                </a:lnTo>
                <a:lnTo>
                  <a:pt x="70866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71971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72136" y="51435"/>
                </a:moveTo>
                <a:lnTo>
                  <a:pt x="8000" y="51435"/>
                </a:lnTo>
                <a:lnTo>
                  <a:pt x="0" y="59436"/>
                </a:lnTo>
                <a:lnTo>
                  <a:pt x="0" y="473582"/>
                </a:lnTo>
                <a:lnTo>
                  <a:pt x="8000" y="481583"/>
                </a:lnTo>
                <a:lnTo>
                  <a:pt x="400430" y="481583"/>
                </a:lnTo>
                <a:lnTo>
                  <a:pt x="408431" y="473582"/>
                </a:lnTo>
                <a:lnTo>
                  <a:pt x="408431" y="446405"/>
                </a:lnTo>
                <a:lnTo>
                  <a:pt x="35432" y="446405"/>
                </a:lnTo>
                <a:lnTo>
                  <a:pt x="35432" y="86613"/>
                </a:lnTo>
                <a:lnTo>
                  <a:pt x="72136" y="86613"/>
                </a:lnTo>
                <a:lnTo>
                  <a:pt x="80137" y="78739"/>
                </a:lnTo>
                <a:lnTo>
                  <a:pt x="80137" y="59436"/>
                </a:lnTo>
                <a:lnTo>
                  <a:pt x="72136" y="51435"/>
                </a:lnTo>
                <a:close/>
              </a:path>
              <a:path w="408939" h="481964">
                <a:moveTo>
                  <a:pt x="295910" y="35178"/>
                </a:moveTo>
                <a:lnTo>
                  <a:pt x="260476" y="35178"/>
                </a:lnTo>
                <a:lnTo>
                  <a:pt x="260476" y="78993"/>
                </a:lnTo>
                <a:lnTo>
                  <a:pt x="268350" y="86613"/>
                </a:lnTo>
                <a:lnTo>
                  <a:pt x="373252" y="86613"/>
                </a:lnTo>
                <a:lnTo>
                  <a:pt x="373252" y="446405"/>
                </a:lnTo>
                <a:lnTo>
                  <a:pt x="408431" y="446405"/>
                </a:lnTo>
                <a:lnTo>
                  <a:pt x="408431" y="59436"/>
                </a:lnTo>
                <a:lnTo>
                  <a:pt x="400430" y="51435"/>
                </a:lnTo>
                <a:lnTo>
                  <a:pt x="295910" y="51435"/>
                </a:lnTo>
                <a:lnTo>
                  <a:pt x="295910" y="35178"/>
                </a:lnTo>
                <a:close/>
              </a:path>
              <a:path w="408939" h="481964">
                <a:moveTo>
                  <a:pt x="288036" y="0"/>
                </a:moveTo>
                <a:lnTo>
                  <a:pt x="120776" y="0"/>
                </a:lnTo>
                <a:lnTo>
                  <a:pt x="112775" y="8000"/>
                </a:lnTo>
                <a:lnTo>
                  <a:pt x="112775" y="120650"/>
                </a:lnTo>
                <a:lnTo>
                  <a:pt x="120776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4"/>
                </a:lnTo>
                <a:lnTo>
                  <a:pt x="249174" y="93345"/>
                </a:lnTo>
                <a:lnTo>
                  <a:pt x="147954" y="93345"/>
                </a:lnTo>
                <a:lnTo>
                  <a:pt x="147954" y="35178"/>
                </a:lnTo>
                <a:lnTo>
                  <a:pt x="295910" y="35178"/>
                </a:lnTo>
                <a:lnTo>
                  <a:pt x="295910" y="8000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19800" y="3722370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19800" y="3655314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19800" y="3770376"/>
            <a:ext cx="173990" cy="36830"/>
          </a:xfrm>
          <a:custGeom>
            <a:avLst/>
            <a:gdLst/>
            <a:ahLst/>
            <a:cxnLst/>
            <a:rect l="l" t="t" r="r" b="b"/>
            <a:pathLst>
              <a:path w="173989" h="36829">
                <a:moveTo>
                  <a:pt x="155955" y="0"/>
                </a:moveTo>
                <a:lnTo>
                  <a:pt x="17779" y="0"/>
                </a:lnTo>
                <a:lnTo>
                  <a:pt x="10876" y="1448"/>
                </a:lnTo>
                <a:lnTo>
                  <a:pt x="5222" y="5397"/>
                </a:lnTo>
                <a:lnTo>
                  <a:pt x="1402" y="11251"/>
                </a:lnTo>
                <a:lnTo>
                  <a:pt x="0" y="18415"/>
                </a:lnTo>
                <a:lnTo>
                  <a:pt x="1402" y="25431"/>
                </a:lnTo>
                <a:lnTo>
                  <a:pt x="5222" y="31210"/>
                </a:lnTo>
                <a:lnTo>
                  <a:pt x="10876" y="35131"/>
                </a:lnTo>
                <a:lnTo>
                  <a:pt x="17779" y="36575"/>
                </a:lnTo>
                <a:lnTo>
                  <a:pt x="155955" y="36575"/>
                </a:lnTo>
                <a:lnTo>
                  <a:pt x="162859" y="35131"/>
                </a:lnTo>
                <a:lnTo>
                  <a:pt x="168513" y="31210"/>
                </a:lnTo>
                <a:lnTo>
                  <a:pt x="172333" y="25431"/>
                </a:lnTo>
                <a:lnTo>
                  <a:pt x="173736" y="18415"/>
                </a:lnTo>
                <a:lnTo>
                  <a:pt x="172333" y="11251"/>
                </a:lnTo>
                <a:lnTo>
                  <a:pt x="168513" y="5397"/>
                </a:lnTo>
                <a:lnTo>
                  <a:pt x="162859" y="1448"/>
                </a:lnTo>
                <a:lnTo>
                  <a:pt x="1559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58840" y="363474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4" h="41275">
                <a:moveTo>
                  <a:pt x="19812" y="0"/>
                </a:moveTo>
                <a:lnTo>
                  <a:pt x="12162" y="1609"/>
                </a:lnTo>
                <a:lnTo>
                  <a:pt x="5857" y="6016"/>
                </a:lnTo>
                <a:lnTo>
                  <a:pt x="1577" y="12590"/>
                </a:lnTo>
                <a:lnTo>
                  <a:pt x="0" y="20701"/>
                </a:lnTo>
                <a:lnTo>
                  <a:pt x="1577" y="28664"/>
                </a:lnTo>
                <a:lnTo>
                  <a:pt x="5857" y="35163"/>
                </a:lnTo>
                <a:lnTo>
                  <a:pt x="12162" y="39542"/>
                </a:lnTo>
                <a:lnTo>
                  <a:pt x="19812" y="41148"/>
                </a:lnTo>
                <a:lnTo>
                  <a:pt x="27568" y="39542"/>
                </a:lnTo>
                <a:lnTo>
                  <a:pt x="33861" y="35163"/>
                </a:lnTo>
                <a:lnTo>
                  <a:pt x="38082" y="28664"/>
                </a:lnTo>
                <a:lnTo>
                  <a:pt x="39624" y="20701"/>
                </a:lnTo>
                <a:lnTo>
                  <a:pt x="38082" y="12590"/>
                </a:lnTo>
                <a:lnTo>
                  <a:pt x="33861" y="6016"/>
                </a:lnTo>
                <a:lnTo>
                  <a:pt x="27568" y="1609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58840" y="370179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39"/>
                </a:lnTo>
                <a:lnTo>
                  <a:pt x="5857" y="5746"/>
                </a:lnTo>
                <a:lnTo>
                  <a:pt x="1577" y="12001"/>
                </a:lnTo>
                <a:lnTo>
                  <a:pt x="0" y="19684"/>
                </a:lnTo>
                <a:lnTo>
                  <a:pt x="1577" y="27515"/>
                </a:lnTo>
                <a:lnTo>
                  <a:pt x="5857" y="33845"/>
                </a:lnTo>
                <a:lnTo>
                  <a:pt x="12162" y="38080"/>
                </a:lnTo>
                <a:lnTo>
                  <a:pt x="19812" y="39623"/>
                </a:lnTo>
                <a:lnTo>
                  <a:pt x="27568" y="38080"/>
                </a:lnTo>
                <a:lnTo>
                  <a:pt x="33861" y="33845"/>
                </a:lnTo>
                <a:lnTo>
                  <a:pt x="38082" y="27515"/>
                </a:lnTo>
                <a:lnTo>
                  <a:pt x="39624" y="19684"/>
                </a:lnTo>
                <a:lnTo>
                  <a:pt x="38082" y="12001"/>
                </a:lnTo>
                <a:lnTo>
                  <a:pt x="33861" y="5746"/>
                </a:lnTo>
                <a:lnTo>
                  <a:pt x="27568" y="1539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58840" y="376885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41"/>
                </a:lnTo>
                <a:lnTo>
                  <a:pt x="5857" y="5762"/>
                </a:lnTo>
                <a:lnTo>
                  <a:pt x="1577" y="12055"/>
                </a:lnTo>
                <a:lnTo>
                  <a:pt x="0" y="19812"/>
                </a:lnTo>
                <a:lnTo>
                  <a:pt x="1577" y="27461"/>
                </a:lnTo>
                <a:lnTo>
                  <a:pt x="5857" y="33766"/>
                </a:lnTo>
                <a:lnTo>
                  <a:pt x="12162" y="38046"/>
                </a:lnTo>
                <a:lnTo>
                  <a:pt x="19812" y="39624"/>
                </a:lnTo>
                <a:lnTo>
                  <a:pt x="27568" y="38046"/>
                </a:lnTo>
                <a:lnTo>
                  <a:pt x="33861" y="33766"/>
                </a:lnTo>
                <a:lnTo>
                  <a:pt x="38082" y="27461"/>
                </a:lnTo>
                <a:lnTo>
                  <a:pt x="39624" y="19812"/>
                </a:lnTo>
                <a:lnTo>
                  <a:pt x="38082" y="12055"/>
                </a:lnTo>
                <a:lnTo>
                  <a:pt x="33861" y="5762"/>
                </a:lnTo>
                <a:lnTo>
                  <a:pt x="27568" y="1541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19800" y="3854958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58840" y="3835908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41"/>
                </a:lnTo>
                <a:lnTo>
                  <a:pt x="5857" y="5762"/>
                </a:lnTo>
                <a:lnTo>
                  <a:pt x="1577" y="12055"/>
                </a:lnTo>
                <a:lnTo>
                  <a:pt x="0" y="19812"/>
                </a:lnTo>
                <a:lnTo>
                  <a:pt x="1577" y="27461"/>
                </a:lnTo>
                <a:lnTo>
                  <a:pt x="5857" y="33766"/>
                </a:lnTo>
                <a:lnTo>
                  <a:pt x="12162" y="38046"/>
                </a:lnTo>
                <a:lnTo>
                  <a:pt x="19812" y="39624"/>
                </a:lnTo>
                <a:lnTo>
                  <a:pt x="27568" y="38046"/>
                </a:lnTo>
                <a:lnTo>
                  <a:pt x="33861" y="33766"/>
                </a:lnTo>
                <a:lnTo>
                  <a:pt x="38082" y="27461"/>
                </a:lnTo>
                <a:lnTo>
                  <a:pt x="39624" y="19812"/>
                </a:lnTo>
                <a:lnTo>
                  <a:pt x="38082" y="12055"/>
                </a:lnTo>
                <a:lnTo>
                  <a:pt x="33861" y="5762"/>
                </a:lnTo>
                <a:lnTo>
                  <a:pt x="27568" y="1541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8931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Requisitos e Impactos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2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Adopción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1620" y="861186"/>
            <a:ext cx="19672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tr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cc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040127" y="3199587"/>
            <a:ext cx="2413000" cy="377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58750" indent="-1466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59385" algn="l"/>
              </a:tabLst>
            </a:pPr>
            <a:r>
              <a:rPr dirty="0" sz="2300" spc="-5" b="1">
                <a:solidFill>
                  <a:srgbClr val="F7B900"/>
                </a:solidFill>
                <a:latin typeface="Arial"/>
                <a:cs typeface="Arial"/>
              </a:rPr>
              <a:t>Estandarización</a:t>
            </a:r>
            <a:endParaRPr sz="2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40127" y="3901185"/>
            <a:ext cx="2266315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0" indent="-1466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59385" algn="l"/>
              </a:tabLst>
            </a:pPr>
            <a:r>
              <a:rPr dirty="0" sz="2300" b="1">
                <a:solidFill>
                  <a:srgbClr val="F7B900"/>
                </a:solidFill>
                <a:latin typeface="Arial"/>
                <a:cs typeface="Arial"/>
              </a:rPr>
              <a:t>Organ</a:t>
            </a:r>
            <a:r>
              <a:rPr dirty="0" sz="2300" spc="-10" b="1">
                <a:solidFill>
                  <a:srgbClr val="F7B900"/>
                </a:solidFill>
                <a:latin typeface="Arial"/>
                <a:cs typeface="Arial"/>
              </a:rPr>
              <a:t>i</a:t>
            </a:r>
            <a:r>
              <a:rPr dirty="0" sz="2300" b="1">
                <a:solidFill>
                  <a:srgbClr val="F7B900"/>
                </a:solidFill>
                <a:latin typeface="Arial"/>
                <a:cs typeface="Arial"/>
              </a:rPr>
              <a:t>zacio</a:t>
            </a:r>
            <a:r>
              <a:rPr dirty="0" sz="2300" spc="-20" b="1">
                <a:solidFill>
                  <a:srgbClr val="F7B900"/>
                </a:solidFill>
                <a:latin typeface="Arial"/>
                <a:cs typeface="Arial"/>
              </a:rPr>
              <a:t>n</a:t>
            </a:r>
            <a:r>
              <a:rPr dirty="0" sz="2300" b="1">
                <a:solidFill>
                  <a:srgbClr val="F7B900"/>
                </a:solidFill>
                <a:latin typeface="Arial"/>
                <a:cs typeface="Arial"/>
              </a:rPr>
              <a:t>al</a:t>
            </a:r>
            <a:endParaRPr sz="2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40127" y="4602226"/>
            <a:ext cx="1892935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0" indent="-1466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59385" algn="l"/>
              </a:tabLst>
            </a:pPr>
            <a:r>
              <a:rPr dirty="0" sz="2300" b="1">
                <a:solidFill>
                  <a:srgbClr val="F7B900"/>
                </a:solidFill>
                <a:latin typeface="Arial"/>
                <a:cs typeface="Arial"/>
              </a:rPr>
              <a:t>Metodo</a:t>
            </a:r>
            <a:r>
              <a:rPr dirty="0" sz="2300" spc="-15" b="1">
                <a:solidFill>
                  <a:srgbClr val="F7B900"/>
                </a:solidFill>
                <a:latin typeface="Arial"/>
                <a:cs typeface="Arial"/>
              </a:rPr>
              <a:t>l</a:t>
            </a:r>
            <a:r>
              <a:rPr dirty="0" sz="2300" b="1">
                <a:solidFill>
                  <a:srgbClr val="F7B900"/>
                </a:solidFill>
                <a:latin typeface="Arial"/>
                <a:cs typeface="Arial"/>
              </a:rPr>
              <a:t>o</a:t>
            </a:r>
            <a:r>
              <a:rPr dirty="0" sz="2300" spc="-10" b="1">
                <a:solidFill>
                  <a:srgbClr val="F7B900"/>
                </a:solidFill>
                <a:latin typeface="Arial"/>
                <a:cs typeface="Arial"/>
              </a:rPr>
              <a:t>g</a:t>
            </a:r>
            <a:r>
              <a:rPr dirty="0" sz="2300" b="1">
                <a:solidFill>
                  <a:srgbClr val="F7B900"/>
                </a:solidFill>
                <a:latin typeface="Arial"/>
                <a:cs typeface="Arial"/>
              </a:rPr>
              <a:t>ía</a:t>
            </a:r>
            <a:endParaRPr sz="2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40127" y="5303621"/>
            <a:ext cx="1470025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0" indent="-1466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59385" algn="l"/>
              </a:tabLst>
            </a:pPr>
            <a:r>
              <a:rPr dirty="0" sz="2300" spc="-5" b="1">
                <a:solidFill>
                  <a:srgbClr val="F7B900"/>
                </a:solidFill>
                <a:latin typeface="Arial"/>
                <a:cs typeface="Arial"/>
              </a:rPr>
              <a:t>Gobierno</a:t>
            </a:r>
            <a:endParaRPr sz="23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4584" y="1673097"/>
            <a:ext cx="97034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Existen varias </a:t>
            </a:r>
            <a:r>
              <a:rPr dirty="0" sz="1800" spc="-5" b="1">
                <a:latin typeface="Arial"/>
                <a:cs typeface="Arial"/>
              </a:rPr>
              <a:t>consideraciones a tener en cuenta al momento de planear la </a:t>
            </a:r>
            <a:r>
              <a:rPr dirty="0" sz="1800" b="1">
                <a:latin typeface="Arial"/>
                <a:cs typeface="Arial"/>
              </a:rPr>
              <a:t>adopción </a:t>
            </a:r>
            <a:r>
              <a:rPr dirty="0" sz="1800" spc="-5">
                <a:latin typeface="Arial"/>
                <a:cs typeface="Arial"/>
              </a:rPr>
              <a:t>de la  arquitectura </a:t>
            </a:r>
            <a:r>
              <a:rPr dirty="0" sz="1800">
                <a:latin typeface="Arial"/>
                <a:cs typeface="Arial"/>
              </a:rPr>
              <a:t>SOA </a:t>
            </a:r>
            <a:r>
              <a:rPr dirty="0" sz="1800" spc="-5">
                <a:latin typeface="Arial"/>
                <a:cs typeface="Arial"/>
              </a:rPr>
              <a:t>con el fin de </a:t>
            </a:r>
            <a:r>
              <a:rPr dirty="0" sz="1800" b="1">
                <a:latin typeface="Arial"/>
                <a:cs typeface="Arial"/>
              </a:rPr>
              <a:t>mitigar </a:t>
            </a:r>
            <a:r>
              <a:rPr dirty="0" sz="1800" spc="-5" b="1">
                <a:latin typeface="Arial"/>
                <a:cs typeface="Arial"/>
              </a:rPr>
              <a:t>sus riesgos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asociados.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85128" y="3199587"/>
            <a:ext cx="1602105" cy="377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58750" indent="-1466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59385" algn="l"/>
              </a:tabLst>
            </a:pPr>
            <a:r>
              <a:rPr dirty="0" sz="2300" b="1">
                <a:solidFill>
                  <a:srgbClr val="F7B900"/>
                </a:solidFill>
                <a:latin typeface="Arial"/>
                <a:cs typeface="Arial"/>
              </a:rPr>
              <a:t>Seg</a:t>
            </a:r>
            <a:r>
              <a:rPr dirty="0" sz="2300" spc="-15" b="1">
                <a:solidFill>
                  <a:srgbClr val="F7B900"/>
                </a:solidFill>
                <a:latin typeface="Arial"/>
                <a:cs typeface="Arial"/>
              </a:rPr>
              <a:t>u</a:t>
            </a:r>
            <a:r>
              <a:rPr dirty="0" sz="2300" b="1">
                <a:solidFill>
                  <a:srgbClr val="F7B900"/>
                </a:solidFill>
                <a:latin typeface="Arial"/>
                <a:cs typeface="Arial"/>
              </a:rPr>
              <a:t>ri</a:t>
            </a:r>
            <a:r>
              <a:rPr dirty="0" sz="2300" spc="-10" b="1">
                <a:solidFill>
                  <a:srgbClr val="F7B900"/>
                </a:solidFill>
                <a:latin typeface="Arial"/>
                <a:cs typeface="Arial"/>
              </a:rPr>
              <a:t>d</a:t>
            </a:r>
            <a:r>
              <a:rPr dirty="0" sz="2300" b="1">
                <a:solidFill>
                  <a:srgbClr val="F7B900"/>
                </a:solidFill>
                <a:latin typeface="Arial"/>
                <a:cs typeface="Arial"/>
              </a:rPr>
              <a:t>ad</a:t>
            </a:r>
            <a:endParaRPr sz="2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85128" y="3901185"/>
            <a:ext cx="1943735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0" indent="-1466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59385" algn="l"/>
              </a:tabLst>
            </a:pPr>
            <a:r>
              <a:rPr dirty="0" sz="2300" b="1">
                <a:solidFill>
                  <a:srgbClr val="F7B900"/>
                </a:solidFill>
                <a:latin typeface="Arial"/>
                <a:cs typeface="Arial"/>
              </a:rPr>
              <a:t>Re</a:t>
            </a:r>
            <a:r>
              <a:rPr dirty="0" sz="2300" b="1">
                <a:solidFill>
                  <a:srgbClr val="F7B900"/>
                </a:solidFill>
                <a:latin typeface="Arial"/>
                <a:cs typeface="Arial"/>
              </a:rPr>
              <a:t>n</a:t>
            </a:r>
            <a:r>
              <a:rPr dirty="0" sz="2300" spc="-10" b="1">
                <a:solidFill>
                  <a:srgbClr val="F7B900"/>
                </a:solidFill>
                <a:latin typeface="Arial"/>
                <a:cs typeface="Arial"/>
              </a:rPr>
              <a:t>d</a:t>
            </a:r>
            <a:r>
              <a:rPr dirty="0" sz="2300" b="1">
                <a:solidFill>
                  <a:srgbClr val="F7B900"/>
                </a:solidFill>
                <a:latin typeface="Arial"/>
                <a:cs typeface="Arial"/>
              </a:rPr>
              <a:t>imiento</a:t>
            </a:r>
            <a:endParaRPr sz="23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85128" y="4602226"/>
            <a:ext cx="2234565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0" indent="-1466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59385" algn="l"/>
              </a:tabLst>
            </a:pPr>
            <a:r>
              <a:rPr dirty="0" sz="2300" spc="-5" b="1">
                <a:solidFill>
                  <a:srgbClr val="F7B900"/>
                </a:solidFill>
                <a:latin typeface="Arial"/>
                <a:cs typeface="Arial"/>
              </a:rPr>
              <a:t>Infraestructura</a:t>
            </a:r>
            <a:endParaRPr sz="23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85128" y="5303621"/>
            <a:ext cx="306070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0" indent="-1466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59385" algn="l"/>
              </a:tabLst>
            </a:pPr>
            <a:r>
              <a:rPr dirty="0" sz="2300" b="1">
                <a:solidFill>
                  <a:srgbClr val="F7B900"/>
                </a:solidFill>
                <a:latin typeface="Arial"/>
                <a:cs typeface="Arial"/>
              </a:rPr>
              <a:t>Madurez y</a:t>
            </a:r>
            <a:r>
              <a:rPr dirty="0" sz="2300" spc="-110" b="1">
                <a:solidFill>
                  <a:srgbClr val="F7B900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F7B900"/>
                </a:solidFill>
                <a:latin typeface="Arial"/>
                <a:cs typeface="Arial"/>
              </a:rPr>
              <a:t>Migración</a:t>
            </a:r>
            <a:endParaRPr sz="23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389318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Requisitos e Impactos </a:t>
            </a:r>
            <a:r>
              <a:rPr dirty="0"/>
              <a:t>de</a:t>
            </a:r>
            <a:r>
              <a:rPr dirty="0" spc="20"/>
              <a:t> </a:t>
            </a:r>
            <a:r>
              <a:rPr dirty="0" spc="-10"/>
              <a:t>Adopción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61620" y="861186"/>
            <a:ext cx="10622915" cy="53168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Estandarización</a:t>
            </a:r>
            <a:endParaRPr sz="2800">
              <a:latin typeface="Arial"/>
              <a:cs typeface="Arial"/>
            </a:endParaRPr>
          </a:p>
          <a:p>
            <a:pPr marL="130175">
              <a:lnSpc>
                <a:spcPct val="100000"/>
              </a:lnSpc>
              <a:spcBef>
                <a:spcPts val="1575"/>
              </a:spcBef>
            </a:pPr>
            <a:r>
              <a:rPr dirty="0" sz="1700" b="1">
                <a:latin typeface="Arial"/>
                <a:cs typeface="Arial"/>
              </a:rPr>
              <a:t>Estándares de</a:t>
            </a:r>
            <a:r>
              <a:rPr dirty="0" sz="1700" spc="-15" b="1">
                <a:latin typeface="Arial"/>
                <a:cs typeface="Arial"/>
              </a:rPr>
              <a:t> </a:t>
            </a:r>
            <a:r>
              <a:rPr dirty="0" sz="1700" spc="-5" b="1">
                <a:latin typeface="Arial"/>
                <a:cs typeface="Arial"/>
              </a:rPr>
              <a:t>Industria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130175" marR="6350">
              <a:lnSpc>
                <a:spcPct val="100000"/>
              </a:lnSpc>
            </a:pPr>
            <a:r>
              <a:rPr dirty="0" sz="1700">
                <a:latin typeface="Arial"/>
                <a:cs typeface="Arial"/>
              </a:rPr>
              <a:t>Los estándares de la industria son </a:t>
            </a:r>
            <a:r>
              <a:rPr dirty="0" sz="1700" b="1">
                <a:latin typeface="Arial"/>
                <a:cs typeface="Arial"/>
              </a:rPr>
              <a:t>definidos </a:t>
            </a:r>
            <a:r>
              <a:rPr dirty="0" sz="1700">
                <a:latin typeface="Arial"/>
                <a:cs typeface="Arial"/>
              </a:rPr>
              <a:t>y </a:t>
            </a:r>
            <a:r>
              <a:rPr dirty="0" sz="1700" b="1">
                <a:latin typeface="Arial"/>
                <a:cs typeface="Arial"/>
              </a:rPr>
              <a:t>soportados por comités técnicos </a:t>
            </a:r>
            <a:r>
              <a:rPr dirty="0" sz="1700" spc="-5" b="1">
                <a:latin typeface="Arial"/>
                <a:cs typeface="Arial"/>
              </a:rPr>
              <a:t>(W3C, </a:t>
            </a:r>
            <a:r>
              <a:rPr dirty="0" sz="1700" b="1">
                <a:latin typeface="Arial"/>
                <a:cs typeface="Arial"/>
              </a:rPr>
              <a:t>OPEN </a:t>
            </a:r>
            <a:r>
              <a:rPr dirty="0" sz="1700" spc="-5" b="1">
                <a:latin typeface="Arial"/>
                <a:cs typeface="Arial"/>
              </a:rPr>
              <a:t>API,  OSASIS</a:t>
            </a:r>
            <a:r>
              <a:rPr dirty="0" sz="1700" spc="25" b="1">
                <a:latin typeface="Arial"/>
                <a:cs typeface="Arial"/>
              </a:rPr>
              <a:t> </a:t>
            </a:r>
            <a:r>
              <a:rPr dirty="0" sz="1700" spc="-5" b="1">
                <a:latin typeface="Arial"/>
                <a:cs typeface="Arial"/>
              </a:rPr>
              <a:t>).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130175">
              <a:lnSpc>
                <a:spcPct val="100000"/>
              </a:lnSpc>
            </a:pPr>
            <a:r>
              <a:rPr dirty="0" sz="1700" b="1">
                <a:latin typeface="Arial"/>
                <a:cs typeface="Arial"/>
              </a:rPr>
              <a:t>WSDL, </a:t>
            </a:r>
            <a:r>
              <a:rPr dirty="0" sz="1700" spc="-5" b="1">
                <a:latin typeface="Arial"/>
                <a:cs typeface="Arial"/>
              </a:rPr>
              <a:t>SOAP, WS-Addressing </a:t>
            </a:r>
            <a:r>
              <a:rPr dirty="0" sz="1700" b="1">
                <a:latin typeface="Arial"/>
                <a:cs typeface="Arial"/>
              </a:rPr>
              <a:t>y </a:t>
            </a:r>
            <a:r>
              <a:rPr dirty="0" sz="1700" spc="-5" b="1">
                <a:latin typeface="Arial"/>
                <a:cs typeface="Arial"/>
              </a:rPr>
              <a:t>WS-Policy </a:t>
            </a:r>
            <a:r>
              <a:rPr dirty="0" sz="1700">
                <a:latin typeface="Arial"/>
                <a:cs typeface="Arial"/>
              </a:rPr>
              <a:t>son ejemplos de estándares de industria para </a:t>
            </a:r>
            <a:r>
              <a:rPr dirty="0" sz="1700" b="1">
                <a:latin typeface="Arial"/>
                <a:cs typeface="Arial"/>
              </a:rPr>
              <a:t>Web</a:t>
            </a:r>
            <a:r>
              <a:rPr dirty="0" sz="1700" spc="114" b="1">
                <a:latin typeface="Arial"/>
                <a:cs typeface="Arial"/>
              </a:rPr>
              <a:t> </a:t>
            </a:r>
            <a:r>
              <a:rPr dirty="0" sz="1700" spc="-5" b="1">
                <a:latin typeface="Arial"/>
                <a:cs typeface="Arial"/>
              </a:rPr>
              <a:t>Services</a:t>
            </a:r>
            <a:r>
              <a:rPr dirty="0" sz="1700" spc="-5">
                <a:latin typeface="Arial"/>
                <a:cs typeface="Arial"/>
              </a:rPr>
              <a:t>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L="130175" marR="6350">
              <a:lnSpc>
                <a:spcPct val="100000"/>
              </a:lnSpc>
              <a:spcBef>
                <a:spcPts val="5"/>
              </a:spcBef>
            </a:pPr>
            <a:r>
              <a:rPr dirty="0" sz="1700" b="1">
                <a:latin typeface="Arial"/>
                <a:cs typeface="Arial"/>
              </a:rPr>
              <a:t>Open </a:t>
            </a:r>
            <a:r>
              <a:rPr dirty="0" sz="1700" spc="-10" b="1">
                <a:latin typeface="Arial"/>
                <a:cs typeface="Arial"/>
              </a:rPr>
              <a:t>API, </a:t>
            </a:r>
            <a:r>
              <a:rPr dirty="0" sz="1700" b="1">
                <a:latin typeface="Arial"/>
                <a:cs typeface="Arial"/>
              </a:rPr>
              <a:t>JSON Schema, OAuth2, JWT, JWS y JWE </a:t>
            </a:r>
            <a:r>
              <a:rPr dirty="0" sz="1700">
                <a:latin typeface="Arial"/>
                <a:cs typeface="Arial"/>
              </a:rPr>
              <a:t>son ejemplos de estándares de industria para </a:t>
            </a:r>
            <a:r>
              <a:rPr dirty="0" sz="1700" b="1">
                <a:latin typeface="Arial"/>
                <a:cs typeface="Arial"/>
              </a:rPr>
              <a:t>REST  </a:t>
            </a:r>
            <a:r>
              <a:rPr dirty="0" sz="1700" spc="-5" b="1">
                <a:latin typeface="Arial"/>
                <a:cs typeface="Arial"/>
              </a:rPr>
              <a:t>Services.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L="130175">
              <a:lnSpc>
                <a:spcPct val="100000"/>
              </a:lnSpc>
            </a:pPr>
            <a:r>
              <a:rPr dirty="0" sz="1700" b="1">
                <a:latin typeface="Arial"/>
                <a:cs typeface="Arial"/>
              </a:rPr>
              <a:t>XSD</a:t>
            </a:r>
            <a:r>
              <a:rPr dirty="0" sz="1700" spc="180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y</a:t>
            </a:r>
            <a:r>
              <a:rPr dirty="0" sz="1700" spc="170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JSON</a:t>
            </a:r>
            <a:r>
              <a:rPr dirty="0" sz="1700" spc="180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Schema</a:t>
            </a:r>
            <a:r>
              <a:rPr dirty="0" sz="1700" spc="180" b="1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son</a:t>
            </a:r>
            <a:r>
              <a:rPr dirty="0" sz="1700" spc="1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estándares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 spc="5">
                <a:latin typeface="Arial"/>
                <a:cs typeface="Arial"/>
              </a:rPr>
              <a:t>de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la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industria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que</a:t>
            </a:r>
            <a:r>
              <a:rPr dirty="0" sz="1700" spc="19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permiten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representar</a:t>
            </a:r>
            <a:r>
              <a:rPr dirty="0" sz="1700" spc="1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las</a:t>
            </a:r>
            <a:r>
              <a:rPr dirty="0" sz="1700" spc="195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estructuras</a:t>
            </a:r>
            <a:r>
              <a:rPr dirty="0" sz="1700" spc="180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de</a:t>
            </a:r>
            <a:r>
              <a:rPr dirty="0" sz="1700" spc="185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datos</a:t>
            </a:r>
            <a:endParaRPr sz="1700">
              <a:latin typeface="Arial"/>
              <a:cs typeface="Arial"/>
            </a:endParaRPr>
          </a:p>
          <a:p>
            <a:pPr marL="130175">
              <a:lnSpc>
                <a:spcPct val="100000"/>
              </a:lnSpc>
            </a:pPr>
            <a:r>
              <a:rPr dirty="0" sz="1700">
                <a:latin typeface="Arial"/>
                <a:cs typeface="Arial"/>
              </a:rPr>
              <a:t>que son </a:t>
            </a:r>
            <a:r>
              <a:rPr dirty="0" sz="1700" b="1">
                <a:latin typeface="Arial"/>
                <a:cs typeface="Arial"/>
              </a:rPr>
              <a:t>intercambiadas por </a:t>
            </a:r>
            <a:r>
              <a:rPr dirty="0" sz="1700" spc="-5" b="1">
                <a:latin typeface="Arial"/>
                <a:cs typeface="Arial"/>
              </a:rPr>
              <a:t>los servicios </a:t>
            </a:r>
            <a:r>
              <a:rPr dirty="0" sz="1700" b="1">
                <a:latin typeface="Arial"/>
                <a:cs typeface="Arial"/>
              </a:rPr>
              <a:t>por medio de</a:t>
            </a:r>
            <a:r>
              <a:rPr dirty="0" sz="1700" spc="65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mensajes</a:t>
            </a:r>
            <a:r>
              <a:rPr dirty="0" sz="1700">
                <a:latin typeface="Arial"/>
                <a:cs typeface="Arial"/>
              </a:rPr>
              <a:t>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130175" marR="8255">
              <a:lnSpc>
                <a:spcPct val="100000"/>
              </a:lnSpc>
            </a:pPr>
            <a:r>
              <a:rPr dirty="0" sz="1700">
                <a:latin typeface="Arial"/>
                <a:cs typeface="Arial"/>
              </a:rPr>
              <a:t>Los estándares de la industria permiten </a:t>
            </a:r>
            <a:r>
              <a:rPr dirty="0" sz="1700" b="1">
                <a:latin typeface="Arial"/>
                <a:cs typeface="Arial"/>
              </a:rPr>
              <a:t>estandarizar </a:t>
            </a:r>
            <a:r>
              <a:rPr dirty="0" sz="1700" spc="-5" b="1">
                <a:latin typeface="Arial"/>
                <a:cs typeface="Arial"/>
              </a:rPr>
              <a:t>las </a:t>
            </a:r>
            <a:r>
              <a:rPr dirty="0" sz="1700" b="1">
                <a:latin typeface="Arial"/>
                <a:cs typeface="Arial"/>
              </a:rPr>
              <a:t>tecnologías para que el modelo </a:t>
            </a:r>
            <a:r>
              <a:rPr dirty="0" sz="1700" spc="5" b="1">
                <a:latin typeface="Arial"/>
                <a:cs typeface="Arial"/>
              </a:rPr>
              <a:t>de </a:t>
            </a:r>
            <a:r>
              <a:rPr dirty="0" sz="1700" b="1">
                <a:latin typeface="Arial"/>
                <a:cs typeface="Arial"/>
              </a:rPr>
              <a:t>arquitectura  SOA permanezca</a:t>
            </a:r>
            <a:r>
              <a:rPr dirty="0" sz="1700" spc="-10" b="1">
                <a:latin typeface="Arial"/>
                <a:cs typeface="Arial"/>
              </a:rPr>
              <a:t> </a:t>
            </a:r>
            <a:r>
              <a:rPr dirty="0" sz="1700" spc="-5" b="1">
                <a:latin typeface="Arial"/>
                <a:cs typeface="Arial"/>
              </a:rPr>
              <a:t>vendor-neutral.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L="130175" marR="5080">
              <a:lnSpc>
                <a:spcPct val="100000"/>
              </a:lnSpc>
              <a:spcBef>
                <a:spcPts val="5"/>
              </a:spcBef>
            </a:pPr>
            <a:r>
              <a:rPr dirty="0" sz="1700">
                <a:latin typeface="Arial"/>
                <a:cs typeface="Arial"/>
              </a:rPr>
              <a:t>Sin embargo con utilizar estándares de la industria </a:t>
            </a:r>
            <a:r>
              <a:rPr dirty="0" sz="1700" b="1">
                <a:latin typeface="Arial"/>
                <a:cs typeface="Arial"/>
              </a:rPr>
              <a:t>no resulta del todo una implementación estándar de  </a:t>
            </a:r>
            <a:r>
              <a:rPr dirty="0" sz="1700" spc="-10" b="1">
                <a:latin typeface="Arial"/>
                <a:cs typeface="Arial"/>
              </a:rPr>
              <a:t>SOA.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389318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Requisitos e Impactos </a:t>
            </a:r>
            <a:r>
              <a:rPr dirty="0"/>
              <a:t>de</a:t>
            </a:r>
            <a:r>
              <a:rPr dirty="0" spc="20"/>
              <a:t> </a:t>
            </a:r>
            <a:r>
              <a:rPr dirty="0" spc="-10"/>
              <a:t>Adopción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61620" y="861186"/>
            <a:ext cx="10622280" cy="50869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Estandarización</a:t>
            </a:r>
            <a:endParaRPr sz="2800">
              <a:latin typeface="Arial"/>
              <a:cs typeface="Arial"/>
            </a:endParaRPr>
          </a:p>
          <a:p>
            <a:pPr marL="130175">
              <a:lnSpc>
                <a:spcPct val="100000"/>
              </a:lnSpc>
              <a:spcBef>
                <a:spcPts val="2175"/>
              </a:spcBef>
            </a:pPr>
            <a:r>
              <a:rPr dirty="0" sz="1700" b="1">
                <a:latin typeface="Arial"/>
                <a:cs typeface="Arial"/>
              </a:rPr>
              <a:t>Estándares de</a:t>
            </a:r>
            <a:r>
              <a:rPr dirty="0" sz="1700" spc="-15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Diseño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L="130175" marR="762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Los estándares de </a:t>
            </a:r>
            <a:r>
              <a:rPr dirty="0" sz="1800" spc="-5" b="1">
                <a:latin typeface="Arial"/>
                <a:cs typeface="Arial"/>
              </a:rPr>
              <a:t>diseño </a:t>
            </a:r>
            <a:r>
              <a:rPr dirty="0" sz="1800" spc="-10" b="1">
                <a:latin typeface="Arial"/>
                <a:cs typeface="Arial"/>
              </a:rPr>
              <a:t>son </a:t>
            </a:r>
            <a:r>
              <a:rPr dirty="0" sz="1800" spc="-5" b="1">
                <a:latin typeface="Arial"/>
                <a:cs typeface="Arial"/>
              </a:rPr>
              <a:t>necesarios </a:t>
            </a:r>
            <a:r>
              <a:rPr dirty="0" sz="1800" spc="-5">
                <a:latin typeface="Arial"/>
                <a:cs typeface="Arial"/>
              </a:rPr>
              <a:t>para lograr un nivel de estandarización requerido </a:t>
            </a:r>
            <a:r>
              <a:rPr dirty="0" sz="1800" b="1">
                <a:latin typeface="Arial"/>
                <a:cs typeface="Arial"/>
              </a:rPr>
              <a:t>para  </a:t>
            </a:r>
            <a:r>
              <a:rPr dirty="0" sz="1800" spc="-5" b="1">
                <a:latin typeface="Arial"/>
                <a:cs typeface="Arial"/>
              </a:rPr>
              <a:t>soportar </a:t>
            </a:r>
            <a:r>
              <a:rPr dirty="0" sz="1800" b="1">
                <a:latin typeface="Arial"/>
                <a:cs typeface="Arial"/>
              </a:rPr>
              <a:t>los </a:t>
            </a:r>
            <a:r>
              <a:rPr dirty="0" sz="1800" spc="-5" b="1">
                <a:latin typeface="Arial"/>
                <a:cs typeface="Arial"/>
              </a:rPr>
              <a:t>objetivos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estratégicos.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30175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"/>
                <a:cs typeface="Arial"/>
              </a:rPr>
              <a:t>Los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estándares</a:t>
            </a:r>
            <a:r>
              <a:rPr dirty="0" sz="1800" spc="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de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diseño</a:t>
            </a:r>
            <a:r>
              <a:rPr dirty="0" sz="1800" spc="90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suministran</a:t>
            </a:r>
            <a:r>
              <a:rPr dirty="0" sz="1800" spc="9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convenciones</a:t>
            </a:r>
            <a:r>
              <a:rPr dirty="0" sz="1800" spc="8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para</a:t>
            </a:r>
            <a:r>
              <a:rPr dirty="0" sz="1800" spc="8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una</a:t>
            </a:r>
            <a:r>
              <a:rPr dirty="0" sz="1800" spc="7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empresa</a:t>
            </a:r>
            <a:r>
              <a:rPr dirty="0" sz="1800" spc="8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</a:t>
            </a:r>
            <a:r>
              <a:rPr dirty="0" sz="1800" spc="9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un</a:t>
            </a:r>
            <a:r>
              <a:rPr dirty="0" sz="1800" spc="9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dominio</a:t>
            </a:r>
            <a:r>
              <a:rPr dirty="0" sz="1800" spc="8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8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negocio</a:t>
            </a:r>
            <a:endParaRPr sz="1800">
              <a:latin typeface="Arial"/>
              <a:cs typeface="Arial"/>
            </a:endParaRPr>
          </a:p>
          <a:p>
            <a:pPr marL="130175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dentro de la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empresa.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30175" marR="508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Por ejemplo </a:t>
            </a:r>
            <a:r>
              <a:rPr dirty="0" sz="1800">
                <a:latin typeface="Arial"/>
                <a:cs typeface="Arial"/>
              </a:rPr>
              <a:t>los </a:t>
            </a:r>
            <a:r>
              <a:rPr dirty="0" sz="1800" spc="-5">
                <a:latin typeface="Arial"/>
                <a:cs typeface="Arial"/>
              </a:rPr>
              <a:t>estándares </a:t>
            </a:r>
            <a:r>
              <a:rPr dirty="0" sz="1800">
                <a:latin typeface="Arial"/>
                <a:cs typeface="Arial"/>
              </a:rPr>
              <a:t>de </a:t>
            </a:r>
            <a:r>
              <a:rPr dirty="0" sz="1800" spc="-5">
                <a:latin typeface="Arial"/>
                <a:cs typeface="Arial"/>
              </a:rPr>
              <a:t>diseño </a:t>
            </a:r>
            <a:r>
              <a:rPr dirty="0" sz="1800" spc="-5" b="1">
                <a:latin typeface="Arial"/>
                <a:cs typeface="Arial"/>
              </a:rPr>
              <a:t>deberían determinar </a:t>
            </a:r>
            <a:r>
              <a:rPr dirty="0" sz="1800" b="1">
                <a:latin typeface="Arial"/>
                <a:cs typeface="Arial"/>
              </a:rPr>
              <a:t>las </a:t>
            </a:r>
            <a:r>
              <a:rPr dirty="0" sz="1800" spc="-5" b="1">
                <a:latin typeface="Arial"/>
                <a:cs typeface="Arial"/>
              </a:rPr>
              <a:t>versiones de </a:t>
            </a:r>
            <a:r>
              <a:rPr dirty="0" sz="1800" b="1">
                <a:latin typeface="Arial"/>
                <a:cs typeface="Arial"/>
              </a:rPr>
              <a:t>los </a:t>
            </a:r>
            <a:r>
              <a:rPr dirty="0" sz="1800" spc="-5" b="1">
                <a:latin typeface="Arial"/>
                <a:cs typeface="Arial"/>
              </a:rPr>
              <a:t>estándares </a:t>
            </a:r>
            <a:r>
              <a:rPr dirty="0" sz="1800" b="1">
                <a:latin typeface="Arial"/>
                <a:cs typeface="Arial"/>
              </a:rPr>
              <a:t>de la  industria 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utilizar.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30175" marR="508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Los estándares de diseño </a:t>
            </a:r>
            <a:r>
              <a:rPr dirty="0" sz="1800" b="1">
                <a:latin typeface="Arial"/>
                <a:cs typeface="Arial"/>
              </a:rPr>
              <a:t>son </a:t>
            </a:r>
            <a:r>
              <a:rPr dirty="0" sz="1800" spc="-5" b="1">
                <a:latin typeface="Arial"/>
                <a:cs typeface="Arial"/>
              </a:rPr>
              <a:t>creados </a:t>
            </a:r>
            <a:r>
              <a:rPr dirty="0" sz="1800" b="1">
                <a:latin typeface="Arial"/>
                <a:cs typeface="Arial"/>
              </a:rPr>
              <a:t>por un </a:t>
            </a:r>
            <a:r>
              <a:rPr dirty="0" sz="1800" spc="-5" b="1">
                <a:latin typeface="Arial"/>
                <a:cs typeface="Arial"/>
              </a:rPr>
              <a:t>departamento </a:t>
            </a:r>
            <a:r>
              <a:rPr dirty="0" sz="1800" b="1">
                <a:latin typeface="Arial"/>
                <a:cs typeface="Arial"/>
              </a:rPr>
              <a:t>de TI </a:t>
            </a:r>
            <a:r>
              <a:rPr dirty="0" sz="1800">
                <a:latin typeface="Arial"/>
                <a:cs typeface="Arial"/>
              </a:rPr>
              <a:t>y los </a:t>
            </a:r>
            <a:r>
              <a:rPr dirty="0" sz="1800" spc="-5">
                <a:latin typeface="Arial"/>
                <a:cs typeface="Arial"/>
              </a:rPr>
              <a:t>estándares </a:t>
            </a:r>
            <a:r>
              <a:rPr dirty="0" sz="1800">
                <a:latin typeface="Arial"/>
                <a:cs typeface="Arial"/>
              </a:rPr>
              <a:t>de </a:t>
            </a:r>
            <a:r>
              <a:rPr dirty="0" sz="1800" spc="-5">
                <a:latin typeface="Arial"/>
                <a:cs typeface="Arial"/>
              </a:rPr>
              <a:t>industria son  creados por comités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técnicos.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30175" marR="5080">
              <a:lnSpc>
                <a:spcPct val="100000"/>
              </a:lnSpc>
              <a:tabLst>
                <a:tab pos="587375" algn="l"/>
                <a:tab pos="1870710" algn="l"/>
                <a:tab pos="2340610" algn="l"/>
                <a:tab pos="3749040" algn="l"/>
                <a:tab pos="4219575" algn="l"/>
                <a:tab pos="5160010" algn="l"/>
                <a:tab pos="6049010" algn="l"/>
                <a:tab pos="6504305" algn="l"/>
                <a:tab pos="6885305" algn="l"/>
                <a:tab pos="8181340" algn="l"/>
                <a:tab pos="8651875" algn="l"/>
                <a:tab pos="10340975" algn="l"/>
              </a:tabLst>
            </a:pPr>
            <a:r>
              <a:rPr dirty="0" sz="1800" spc="-10">
                <a:latin typeface="Arial"/>
                <a:cs typeface="Arial"/>
              </a:rPr>
              <a:t>L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b="1">
                <a:latin typeface="Arial"/>
                <a:cs typeface="Arial"/>
              </a:rPr>
              <a:t>defi</a:t>
            </a:r>
            <a:r>
              <a:rPr dirty="0" sz="1800" spc="5" b="1">
                <a:latin typeface="Arial"/>
                <a:cs typeface="Arial"/>
              </a:rPr>
              <a:t>n</a:t>
            </a:r>
            <a:r>
              <a:rPr dirty="0" sz="1800" b="1">
                <a:latin typeface="Arial"/>
                <a:cs typeface="Arial"/>
              </a:rPr>
              <a:t>ici</a:t>
            </a:r>
            <a:r>
              <a:rPr dirty="0" sz="1800" spc="-10" b="1">
                <a:latin typeface="Arial"/>
                <a:cs typeface="Arial"/>
              </a:rPr>
              <a:t>ó</a:t>
            </a:r>
            <a:r>
              <a:rPr dirty="0" sz="1800" b="1">
                <a:latin typeface="Arial"/>
                <a:cs typeface="Arial"/>
              </a:rPr>
              <a:t>n</a:t>
            </a:r>
            <a:r>
              <a:rPr dirty="0" sz="1800" b="1">
                <a:latin typeface="Arial"/>
                <a:cs typeface="Arial"/>
              </a:rPr>
              <a:t>	de	</a:t>
            </a:r>
            <a:r>
              <a:rPr dirty="0" sz="1800" spc="-5" b="1">
                <a:latin typeface="Arial"/>
                <a:cs typeface="Arial"/>
              </a:rPr>
              <a:t>e</a:t>
            </a:r>
            <a:r>
              <a:rPr dirty="0" sz="1800" spc="-15" b="1">
                <a:latin typeface="Arial"/>
                <a:cs typeface="Arial"/>
              </a:rPr>
              <a:t>s</a:t>
            </a:r>
            <a:r>
              <a:rPr dirty="0" sz="1800" spc="-5" b="1">
                <a:latin typeface="Arial"/>
                <a:cs typeface="Arial"/>
              </a:rPr>
              <a:t>tándar</a:t>
            </a:r>
            <a:r>
              <a:rPr dirty="0" sz="1800" spc="-15" b="1">
                <a:latin typeface="Arial"/>
                <a:cs typeface="Arial"/>
              </a:rPr>
              <a:t>e</a:t>
            </a:r>
            <a:r>
              <a:rPr dirty="0" sz="1800" spc="-5" b="1">
                <a:latin typeface="Arial"/>
                <a:cs typeface="Arial"/>
              </a:rPr>
              <a:t>s</a:t>
            </a:r>
            <a:r>
              <a:rPr dirty="0" sz="1800" b="1">
                <a:latin typeface="Arial"/>
                <a:cs typeface="Arial"/>
              </a:rPr>
              <a:t>	de	</a:t>
            </a:r>
            <a:r>
              <a:rPr dirty="0" sz="1800" b="1">
                <a:latin typeface="Arial"/>
                <a:cs typeface="Arial"/>
              </a:rPr>
              <a:t>d</a:t>
            </a:r>
            <a:r>
              <a:rPr dirty="0" sz="1800" spc="5" b="1">
                <a:latin typeface="Arial"/>
                <a:cs typeface="Arial"/>
              </a:rPr>
              <a:t>i</a:t>
            </a:r>
            <a:r>
              <a:rPr dirty="0" sz="1800" spc="-5" b="1">
                <a:latin typeface="Arial"/>
                <a:cs typeface="Arial"/>
              </a:rPr>
              <a:t>s</a:t>
            </a:r>
            <a:r>
              <a:rPr dirty="0" sz="1800" spc="-30" b="1">
                <a:latin typeface="Arial"/>
                <a:cs typeface="Arial"/>
              </a:rPr>
              <a:t>e</a:t>
            </a:r>
            <a:r>
              <a:rPr dirty="0" sz="1800" b="1">
                <a:latin typeface="Arial"/>
                <a:cs typeface="Arial"/>
              </a:rPr>
              <a:t>ño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5">
                <a:latin typeface="Arial"/>
                <a:cs typeface="Arial"/>
              </a:rPr>
              <a:t>res</a:t>
            </a:r>
            <a:r>
              <a:rPr dirty="0" sz="1800" spc="-15">
                <a:latin typeface="Arial"/>
                <a:cs typeface="Arial"/>
              </a:rPr>
              <a:t>u</a:t>
            </a:r>
            <a:r>
              <a:rPr dirty="0" sz="1800" spc="-5">
                <a:latin typeface="Arial"/>
                <a:cs typeface="Arial"/>
              </a:rPr>
              <a:t>lta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2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n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10">
                <a:latin typeface="Arial"/>
                <a:cs typeface="Arial"/>
              </a:rPr>
              <a:t>l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5" b="1">
                <a:latin typeface="Arial"/>
                <a:cs typeface="Arial"/>
              </a:rPr>
              <a:t>r</a:t>
            </a:r>
            <a:r>
              <a:rPr dirty="0" sz="1800" spc="-15" b="1">
                <a:latin typeface="Arial"/>
                <a:cs typeface="Arial"/>
              </a:rPr>
              <a:t>e</a:t>
            </a:r>
            <a:r>
              <a:rPr dirty="0" sz="1800" b="1">
                <a:latin typeface="Arial"/>
                <a:cs typeface="Arial"/>
              </a:rPr>
              <a:t>d</a:t>
            </a:r>
            <a:r>
              <a:rPr dirty="0" sz="1800" spc="5" b="1">
                <a:latin typeface="Arial"/>
                <a:cs typeface="Arial"/>
              </a:rPr>
              <a:t>u</a:t>
            </a:r>
            <a:r>
              <a:rPr dirty="0" sz="1800" spc="-5" b="1">
                <a:latin typeface="Arial"/>
                <a:cs typeface="Arial"/>
              </a:rPr>
              <a:t>c</a:t>
            </a:r>
            <a:r>
              <a:rPr dirty="0" sz="1800" spc="-15" b="1">
                <a:latin typeface="Arial"/>
                <a:cs typeface="Arial"/>
              </a:rPr>
              <a:t>c</a:t>
            </a:r>
            <a:r>
              <a:rPr dirty="0" sz="1800" b="1">
                <a:latin typeface="Arial"/>
                <a:cs typeface="Arial"/>
              </a:rPr>
              <a:t>i</a:t>
            </a:r>
            <a:r>
              <a:rPr dirty="0" sz="1800" spc="5" b="1">
                <a:latin typeface="Arial"/>
                <a:cs typeface="Arial"/>
              </a:rPr>
              <a:t>ó</a:t>
            </a:r>
            <a:r>
              <a:rPr dirty="0" sz="1800" b="1">
                <a:latin typeface="Arial"/>
                <a:cs typeface="Arial"/>
              </a:rPr>
              <a:t>n</a:t>
            </a:r>
            <a:r>
              <a:rPr dirty="0" sz="1800" b="1">
                <a:latin typeface="Arial"/>
                <a:cs typeface="Arial"/>
              </a:rPr>
              <a:t>	de	co</a:t>
            </a:r>
            <a:r>
              <a:rPr dirty="0" sz="1800" spc="-20" b="1">
                <a:latin typeface="Arial"/>
                <a:cs typeface="Arial"/>
              </a:rPr>
              <a:t>m</a:t>
            </a:r>
            <a:r>
              <a:rPr dirty="0" sz="1800" b="1">
                <a:latin typeface="Arial"/>
                <a:cs typeface="Arial"/>
              </a:rPr>
              <a:t>p</a:t>
            </a:r>
            <a:r>
              <a:rPr dirty="0" sz="1800" spc="5" b="1">
                <a:latin typeface="Arial"/>
                <a:cs typeface="Arial"/>
              </a:rPr>
              <a:t>o</a:t>
            </a:r>
            <a:r>
              <a:rPr dirty="0" sz="1800" b="1">
                <a:latin typeface="Arial"/>
                <a:cs typeface="Arial"/>
              </a:rPr>
              <a:t>nentes	de  </a:t>
            </a:r>
            <a:r>
              <a:rPr dirty="0" sz="1800" spc="-5" b="1">
                <a:latin typeface="Arial"/>
                <a:cs typeface="Arial"/>
              </a:rPr>
              <a:t>transformación</a:t>
            </a:r>
            <a:r>
              <a:rPr dirty="0" sz="1800" spc="-5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900680" marR="5080" indent="-1522730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Introducción a Servicios</a:t>
            </a:r>
            <a:r>
              <a:rPr dirty="0" sz="4400" spc="-80"/>
              <a:t> </a:t>
            </a:r>
            <a:r>
              <a:rPr dirty="0" sz="4400"/>
              <a:t>y  Microservicios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0" y="3906011"/>
            <a:ext cx="12192000" cy="96520"/>
          </a:xfrm>
          <a:custGeom>
            <a:avLst/>
            <a:gdLst/>
            <a:ahLst/>
            <a:cxnLst/>
            <a:rect l="l" t="t" r="r" b="b"/>
            <a:pathLst>
              <a:path w="12192000" h="96520">
                <a:moveTo>
                  <a:pt x="0" y="96012"/>
                </a:moveTo>
                <a:lnTo>
                  <a:pt x="12192000" y="96012"/>
                </a:lnTo>
                <a:lnTo>
                  <a:pt x="12192000" y="0"/>
                </a:lnTo>
                <a:lnTo>
                  <a:pt x="0" y="0"/>
                </a:lnTo>
                <a:lnTo>
                  <a:pt x="0" y="9601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51120" y="3000755"/>
            <a:ext cx="1765553" cy="1765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87340" y="2997707"/>
            <a:ext cx="1417320" cy="1417320"/>
          </a:xfrm>
          <a:custGeom>
            <a:avLst/>
            <a:gdLst/>
            <a:ahLst/>
            <a:cxnLst/>
            <a:rect l="l" t="t" r="r" b="b"/>
            <a:pathLst>
              <a:path w="1417320" h="1417320">
                <a:moveTo>
                  <a:pt x="708660" y="0"/>
                </a:moveTo>
                <a:lnTo>
                  <a:pt x="660137" y="1634"/>
                </a:lnTo>
                <a:lnTo>
                  <a:pt x="612492" y="6468"/>
                </a:lnTo>
                <a:lnTo>
                  <a:pt x="565831" y="14396"/>
                </a:lnTo>
                <a:lnTo>
                  <a:pt x="520259" y="25311"/>
                </a:lnTo>
                <a:lnTo>
                  <a:pt x="475881" y="39110"/>
                </a:lnTo>
                <a:lnTo>
                  <a:pt x="432804" y="55685"/>
                </a:lnTo>
                <a:lnTo>
                  <a:pt x="391132" y="74932"/>
                </a:lnTo>
                <a:lnTo>
                  <a:pt x="350971" y="96745"/>
                </a:lnTo>
                <a:lnTo>
                  <a:pt x="312427" y="121019"/>
                </a:lnTo>
                <a:lnTo>
                  <a:pt x="275605" y="147648"/>
                </a:lnTo>
                <a:lnTo>
                  <a:pt x="240611" y="176527"/>
                </a:lnTo>
                <a:lnTo>
                  <a:pt x="207549" y="207549"/>
                </a:lnTo>
                <a:lnTo>
                  <a:pt x="176527" y="240611"/>
                </a:lnTo>
                <a:lnTo>
                  <a:pt x="147648" y="275605"/>
                </a:lnTo>
                <a:lnTo>
                  <a:pt x="121019" y="312427"/>
                </a:lnTo>
                <a:lnTo>
                  <a:pt x="96745" y="350971"/>
                </a:lnTo>
                <a:lnTo>
                  <a:pt x="74932" y="391132"/>
                </a:lnTo>
                <a:lnTo>
                  <a:pt x="55685" y="432804"/>
                </a:lnTo>
                <a:lnTo>
                  <a:pt x="39110" y="475881"/>
                </a:lnTo>
                <a:lnTo>
                  <a:pt x="25311" y="520259"/>
                </a:lnTo>
                <a:lnTo>
                  <a:pt x="14396" y="565831"/>
                </a:lnTo>
                <a:lnTo>
                  <a:pt x="6468" y="612492"/>
                </a:lnTo>
                <a:lnTo>
                  <a:pt x="1634" y="660137"/>
                </a:lnTo>
                <a:lnTo>
                  <a:pt x="0" y="708659"/>
                </a:lnTo>
                <a:lnTo>
                  <a:pt x="1634" y="757182"/>
                </a:lnTo>
                <a:lnTo>
                  <a:pt x="6468" y="804827"/>
                </a:lnTo>
                <a:lnTo>
                  <a:pt x="14396" y="851488"/>
                </a:lnTo>
                <a:lnTo>
                  <a:pt x="25311" y="897060"/>
                </a:lnTo>
                <a:lnTo>
                  <a:pt x="39110" y="941438"/>
                </a:lnTo>
                <a:lnTo>
                  <a:pt x="55685" y="984515"/>
                </a:lnTo>
                <a:lnTo>
                  <a:pt x="74932" y="1026187"/>
                </a:lnTo>
                <a:lnTo>
                  <a:pt x="96745" y="1066348"/>
                </a:lnTo>
                <a:lnTo>
                  <a:pt x="121019" y="1104892"/>
                </a:lnTo>
                <a:lnTo>
                  <a:pt x="147648" y="1141714"/>
                </a:lnTo>
                <a:lnTo>
                  <a:pt x="176527" y="1176708"/>
                </a:lnTo>
                <a:lnTo>
                  <a:pt x="207549" y="1209770"/>
                </a:lnTo>
                <a:lnTo>
                  <a:pt x="240611" y="1240792"/>
                </a:lnTo>
                <a:lnTo>
                  <a:pt x="275605" y="1269671"/>
                </a:lnTo>
                <a:lnTo>
                  <a:pt x="312427" y="1296300"/>
                </a:lnTo>
                <a:lnTo>
                  <a:pt x="350971" y="1320574"/>
                </a:lnTo>
                <a:lnTo>
                  <a:pt x="391132" y="1342387"/>
                </a:lnTo>
                <a:lnTo>
                  <a:pt x="432804" y="1361634"/>
                </a:lnTo>
                <a:lnTo>
                  <a:pt x="475881" y="1378209"/>
                </a:lnTo>
                <a:lnTo>
                  <a:pt x="520259" y="1392008"/>
                </a:lnTo>
                <a:lnTo>
                  <a:pt x="565831" y="1402923"/>
                </a:lnTo>
                <a:lnTo>
                  <a:pt x="612492" y="1410851"/>
                </a:lnTo>
                <a:lnTo>
                  <a:pt x="660137" y="1415685"/>
                </a:lnTo>
                <a:lnTo>
                  <a:pt x="708660" y="1417319"/>
                </a:lnTo>
                <a:lnTo>
                  <a:pt x="757182" y="1415685"/>
                </a:lnTo>
                <a:lnTo>
                  <a:pt x="804827" y="1410851"/>
                </a:lnTo>
                <a:lnTo>
                  <a:pt x="851488" y="1402923"/>
                </a:lnTo>
                <a:lnTo>
                  <a:pt x="897060" y="1392008"/>
                </a:lnTo>
                <a:lnTo>
                  <a:pt x="941438" y="1378209"/>
                </a:lnTo>
                <a:lnTo>
                  <a:pt x="984515" y="1361634"/>
                </a:lnTo>
                <a:lnTo>
                  <a:pt x="1026187" y="1342387"/>
                </a:lnTo>
                <a:lnTo>
                  <a:pt x="1066348" y="1320574"/>
                </a:lnTo>
                <a:lnTo>
                  <a:pt x="1104892" y="1296300"/>
                </a:lnTo>
                <a:lnTo>
                  <a:pt x="1141714" y="1269671"/>
                </a:lnTo>
                <a:lnTo>
                  <a:pt x="1176708" y="1240792"/>
                </a:lnTo>
                <a:lnTo>
                  <a:pt x="1209770" y="1209770"/>
                </a:lnTo>
                <a:lnTo>
                  <a:pt x="1240792" y="1176708"/>
                </a:lnTo>
                <a:lnTo>
                  <a:pt x="1269671" y="1141714"/>
                </a:lnTo>
                <a:lnTo>
                  <a:pt x="1296300" y="1104892"/>
                </a:lnTo>
                <a:lnTo>
                  <a:pt x="1320574" y="1066348"/>
                </a:lnTo>
                <a:lnTo>
                  <a:pt x="1342387" y="1026187"/>
                </a:lnTo>
                <a:lnTo>
                  <a:pt x="1361634" y="984515"/>
                </a:lnTo>
                <a:lnTo>
                  <a:pt x="1378209" y="941438"/>
                </a:lnTo>
                <a:lnTo>
                  <a:pt x="1392008" y="897060"/>
                </a:lnTo>
                <a:lnTo>
                  <a:pt x="1402923" y="851488"/>
                </a:lnTo>
                <a:lnTo>
                  <a:pt x="1410851" y="804827"/>
                </a:lnTo>
                <a:lnTo>
                  <a:pt x="1415685" y="757182"/>
                </a:lnTo>
                <a:lnTo>
                  <a:pt x="1417319" y="708659"/>
                </a:lnTo>
                <a:lnTo>
                  <a:pt x="1415685" y="660137"/>
                </a:lnTo>
                <a:lnTo>
                  <a:pt x="1410851" y="612492"/>
                </a:lnTo>
                <a:lnTo>
                  <a:pt x="1402923" y="565831"/>
                </a:lnTo>
                <a:lnTo>
                  <a:pt x="1392008" y="520259"/>
                </a:lnTo>
                <a:lnTo>
                  <a:pt x="1378209" y="475881"/>
                </a:lnTo>
                <a:lnTo>
                  <a:pt x="1361634" y="432804"/>
                </a:lnTo>
                <a:lnTo>
                  <a:pt x="1342387" y="391132"/>
                </a:lnTo>
                <a:lnTo>
                  <a:pt x="1320574" y="350971"/>
                </a:lnTo>
                <a:lnTo>
                  <a:pt x="1296300" y="312427"/>
                </a:lnTo>
                <a:lnTo>
                  <a:pt x="1269671" y="275605"/>
                </a:lnTo>
                <a:lnTo>
                  <a:pt x="1240792" y="240611"/>
                </a:lnTo>
                <a:lnTo>
                  <a:pt x="1209770" y="207549"/>
                </a:lnTo>
                <a:lnTo>
                  <a:pt x="1176708" y="176527"/>
                </a:lnTo>
                <a:lnTo>
                  <a:pt x="1141714" y="147648"/>
                </a:lnTo>
                <a:lnTo>
                  <a:pt x="1104892" y="121019"/>
                </a:lnTo>
                <a:lnTo>
                  <a:pt x="1066348" y="96745"/>
                </a:lnTo>
                <a:lnTo>
                  <a:pt x="1026187" y="74932"/>
                </a:lnTo>
                <a:lnTo>
                  <a:pt x="984515" y="55685"/>
                </a:lnTo>
                <a:lnTo>
                  <a:pt x="941438" y="39110"/>
                </a:lnTo>
                <a:lnTo>
                  <a:pt x="897060" y="25311"/>
                </a:lnTo>
                <a:lnTo>
                  <a:pt x="851488" y="14396"/>
                </a:lnTo>
                <a:lnTo>
                  <a:pt x="804827" y="6468"/>
                </a:lnTo>
                <a:lnTo>
                  <a:pt x="757182" y="1634"/>
                </a:lnTo>
                <a:lnTo>
                  <a:pt x="70866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43543" y="1763267"/>
            <a:ext cx="67310" cy="0"/>
          </a:xfrm>
          <a:custGeom>
            <a:avLst/>
            <a:gdLst/>
            <a:ahLst/>
            <a:cxnLst/>
            <a:rect l="l" t="t" r="r" b="b"/>
            <a:pathLst>
              <a:path w="67309" h="0">
                <a:moveTo>
                  <a:pt x="0" y="0"/>
                </a:moveTo>
                <a:lnTo>
                  <a:pt x="67055" y="0"/>
                </a:lnTo>
              </a:path>
            </a:pathLst>
          </a:custGeom>
          <a:ln w="396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38388" y="1763267"/>
            <a:ext cx="66040" cy="0"/>
          </a:xfrm>
          <a:custGeom>
            <a:avLst/>
            <a:gdLst/>
            <a:ahLst/>
            <a:cxnLst/>
            <a:rect l="l" t="t" r="r" b="b"/>
            <a:pathLst>
              <a:path w="66040" h="0">
                <a:moveTo>
                  <a:pt x="0" y="0"/>
                </a:moveTo>
                <a:lnTo>
                  <a:pt x="65531" y="0"/>
                </a:lnTo>
              </a:path>
            </a:pathLst>
          </a:custGeom>
          <a:ln w="396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23731" y="1676400"/>
            <a:ext cx="0" cy="173990"/>
          </a:xfrm>
          <a:custGeom>
            <a:avLst/>
            <a:gdLst/>
            <a:ahLst/>
            <a:cxnLst/>
            <a:rect l="l" t="t" r="r" b="b"/>
            <a:pathLst>
              <a:path w="0" h="173989">
                <a:moveTo>
                  <a:pt x="0" y="0"/>
                </a:moveTo>
                <a:lnTo>
                  <a:pt x="0" y="173736"/>
                </a:lnTo>
              </a:path>
            </a:pathLst>
          </a:custGeom>
          <a:ln w="396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71971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72136" y="51435"/>
                </a:moveTo>
                <a:lnTo>
                  <a:pt x="8000" y="51435"/>
                </a:lnTo>
                <a:lnTo>
                  <a:pt x="0" y="59436"/>
                </a:lnTo>
                <a:lnTo>
                  <a:pt x="0" y="473582"/>
                </a:lnTo>
                <a:lnTo>
                  <a:pt x="8000" y="481583"/>
                </a:lnTo>
                <a:lnTo>
                  <a:pt x="400430" y="481583"/>
                </a:lnTo>
                <a:lnTo>
                  <a:pt x="408431" y="473582"/>
                </a:lnTo>
                <a:lnTo>
                  <a:pt x="408431" y="446405"/>
                </a:lnTo>
                <a:lnTo>
                  <a:pt x="35432" y="446405"/>
                </a:lnTo>
                <a:lnTo>
                  <a:pt x="35432" y="86613"/>
                </a:lnTo>
                <a:lnTo>
                  <a:pt x="72136" y="86613"/>
                </a:lnTo>
                <a:lnTo>
                  <a:pt x="80137" y="78739"/>
                </a:lnTo>
                <a:lnTo>
                  <a:pt x="80137" y="59436"/>
                </a:lnTo>
                <a:lnTo>
                  <a:pt x="72136" y="51435"/>
                </a:lnTo>
                <a:close/>
              </a:path>
              <a:path w="408939" h="481964">
                <a:moveTo>
                  <a:pt x="295910" y="35178"/>
                </a:moveTo>
                <a:lnTo>
                  <a:pt x="260476" y="35178"/>
                </a:lnTo>
                <a:lnTo>
                  <a:pt x="260476" y="78993"/>
                </a:lnTo>
                <a:lnTo>
                  <a:pt x="268350" y="86613"/>
                </a:lnTo>
                <a:lnTo>
                  <a:pt x="373252" y="86613"/>
                </a:lnTo>
                <a:lnTo>
                  <a:pt x="373252" y="446405"/>
                </a:lnTo>
                <a:lnTo>
                  <a:pt x="408431" y="446405"/>
                </a:lnTo>
                <a:lnTo>
                  <a:pt x="408431" y="59436"/>
                </a:lnTo>
                <a:lnTo>
                  <a:pt x="400430" y="51435"/>
                </a:lnTo>
                <a:lnTo>
                  <a:pt x="295910" y="51435"/>
                </a:lnTo>
                <a:lnTo>
                  <a:pt x="295910" y="35178"/>
                </a:lnTo>
                <a:close/>
              </a:path>
              <a:path w="408939" h="481964">
                <a:moveTo>
                  <a:pt x="288036" y="0"/>
                </a:moveTo>
                <a:lnTo>
                  <a:pt x="120776" y="0"/>
                </a:lnTo>
                <a:lnTo>
                  <a:pt x="112775" y="8000"/>
                </a:lnTo>
                <a:lnTo>
                  <a:pt x="112775" y="120650"/>
                </a:lnTo>
                <a:lnTo>
                  <a:pt x="120776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4"/>
                </a:lnTo>
                <a:lnTo>
                  <a:pt x="249174" y="93345"/>
                </a:lnTo>
                <a:lnTo>
                  <a:pt x="147954" y="93345"/>
                </a:lnTo>
                <a:lnTo>
                  <a:pt x="147954" y="35178"/>
                </a:lnTo>
                <a:lnTo>
                  <a:pt x="295910" y="35178"/>
                </a:lnTo>
                <a:lnTo>
                  <a:pt x="295910" y="8000"/>
                </a:lnTo>
                <a:lnTo>
                  <a:pt x="288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19800" y="3722370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19800" y="3655314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19800" y="3770376"/>
            <a:ext cx="173990" cy="36830"/>
          </a:xfrm>
          <a:custGeom>
            <a:avLst/>
            <a:gdLst/>
            <a:ahLst/>
            <a:cxnLst/>
            <a:rect l="l" t="t" r="r" b="b"/>
            <a:pathLst>
              <a:path w="173989" h="36829">
                <a:moveTo>
                  <a:pt x="155955" y="0"/>
                </a:moveTo>
                <a:lnTo>
                  <a:pt x="17779" y="0"/>
                </a:lnTo>
                <a:lnTo>
                  <a:pt x="10876" y="1448"/>
                </a:lnTo>
                <a:lnTo>
                  <a:pt x="5222" y="5397"/>
                </a:lnTo>
                <a:lnTo>
                  <a:pt x="1402" y="11251"/>
                </a:lnTo>
                <a:lnTo>
                  <a:pt x="0" y="18415"/>
                </a:lnTo>
                <a:lnTo>
                  <a:pt x="1402" y="25431"/>
                </a:lnTo>
                <a:lnTo>
                  <a:pt x="5222" y="31210"/>
                </a:lnTo>
                <a:lnTo>
                  <a:pt x="10876" y="35131"/>
                </a:lnTo>
                <a:lnTo>
                  <a:pt x="17779" y="36575"/>
                </a:lnTo>
                <a:lnTo>
                  <a:pt x="155955" y="36575"/>
                </a:lnTo>
                <a:lnTo>
                  <a:pt x="162859" y="35131"/>
                </a:lnTo>
                <a:lnTo>
                  <a:pt x="168513" y="31210"/>
                </a:lnTo>
                <a:lnTo>
                  <a:pt x="172333" y="25431"/>
                </a:lnTo>
                <a:lnTo>
                  <a:pt x="173736" y="18415"/>
                </a:lnTo>
                <a:lnTo>
                  <a:pt x="172333" y="11251"/>
                </a:lnTo>
                <a:lnTo>
                  <a:pt x="168513" y="5397"/>
                </a:lnTo>
                <a:lnTo>
                  <a:pt x="162859" y="1448"/>
                </a:lnTo>
                <a:lnTo>
                  <a:pt x="1559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58840" y="3634740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4" h="41275">
                <a:moveTo>
                  <a:pt x="19812" y="0"/>
                </a:moveTo>
                <a:lnTo>
                  <a:pt x="12162" y="1609"/>
                </a:lnTo>
                <a:lnTo>
                  <a:pt x="5857" y="6016"/>
                </a:lnTo>
                <a:lnTo>
                  <a:pt x="1577" y="12590"/>
                </a:lnTo>
                <a:lnTo>
                  <a:pt x="0" y="20701"/>
                </a:lnTo>
                <a:lnTo>
                  <a:pt x="1577" y="28664"/>
                </a:lnTo>
                <a:lnTo>
                  <a:pt x="5857" y="35163"/>
                </a:lnTo>
                <a:lnTo>
                  <a:pt x="12162" y="39542"/>
                </a:lnTo>
                <a:lnTo>
                  <a:pt x="19812" y="41148"/>
                </a:lnTo>
                <a:lnTo>
                  <a:pt x="27568" y="39542"/>
                </a:lnTo>
                <a:lnTo>
                  <a:pt x="33861" y="35163"/>
                </a:lnTo>
                <a:lnTo>
                  <a:pt x="38082" y="28664"/>
                </a:lnTo>
                <a:lnTo>
                  <a:pt x="39624" y="20701"/>
                </a:lnTo>
                <a:lnTo>
                  <a:pt x="38082" y="12590"/>
                </a:lnTo>
                <a:lnTo>
                  <a:pt x="33861" y="6016"/>
                </a:lnTo>
                <a:lnTo>
                  <a:pt x="27568" y="1609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58840" y="370179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39"/>
                </a:lnTo>
                <a:lnTo>
                  <a:pt x="5857" y="5746"/>
                </a:lnTo>
                <a:lnTo>
                  <a:pt x="1577" y="12001"/>
                </a:lnTo>
                <a:lnTo>
                  <a:pt x="0" y="19684"/>
                </a:lnTo>
                <a:lnTo>
                  <a:pt x="1577" y="27515"/>
                </a:lnTo>
                <a:lnTo>
                  <a:pt x="5857" y="33845"/>
                </a:lnTo>
                <a:lnTo>
                  <a:pt x="12162" y="38080"/>
                </a:lnTo>
                <a:lnTo>
                  <a:pt x="19812" y="39623"/>
                </a:lnTo>
                <a:lnTo>
                  <a:pt x="27568" y="38080"/>
                </a:lnTo>
                <a:lnTo>
                  <a:pt x="33861" y="33845"/>
                </a:lnTo>
                <a:lnTo>
                  <a:pt x="38082" y="27515"/>
                </a:lnTo>
                <a:lnTo>
                  <a:pt x="39624" y="19684"/>
                </a:lnTo>
                <a:lnTo>
                  <a:pt x="38082" y="12001"/>
                </a:lnTo>
                <a:lnTo>
                  <a:pt x="33861" y="5746"/>
                </a:lnTo>
                <a:lnTo>
                  <a:pt x="27568" y="1539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58840" y="376885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41"/>
                </a:lnTo>
                <a:lnTo>
                  <a:pt x="5857" y="5762"/>
                </a:lnTo>
                <a:lnTo>
                  <a:pt x="1577" y="12055"/>
                </a:lnTo>
                <a:lnTo>
                  <a:pt x="0" y="19812"/>
                </a:lnTo>
                <a:lnTo>
                  <a:pt x="1577" y="27461"/>
                </a:lnTo>
                <a:lnTo>
                  <a:pt x="5857" y="33766"/>
                </a:lnTo>
                <a:lnTo>
                  <a:pt x="12162" y="38046"/>
                </a:lnTo>
                <a:lnTo>
                  <a:pt x="19812" y="39624"/>
                </a:lnTo>
                <a:lnTo>
                  <a:pt x="27568" y="38046"/>
                </a:lnTo>
                <a:lnTo>
                  <a:pt x="33861" y="33766"/>
                </a:lnTo>
                <a:lnTo>
                  <a:pt x="38082" y="27461"/>
                </a:lnTo>
                <a:lnTo>
                  <a:pt x="39624" y="19812"/>
                </a:lnTo>
                <a:lnTo>
                  <a:pt x="38082" y="12055"/>
                </a:lnTo>
                <a:lnTo>
                  <a:pt x="33861" y="5762"/>
                </a:lnTo>
                <a:lnTo>
                  <a:pt x="27568" y="1541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019800" y="3854958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 h="0">
                <a:moveTo>
                  <a:pt x="0" y="0"/>
                </a:moveTo>
                <a:lnTo>
                  <a:pt x="173736" y="0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58840" y="3835908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19812" y="0"/>
                </a:moveTo>
                <a:lnTo>
                  <a:pt x="12162" y="1541"/>
                </a:lnTo>
                <a:lnTo>
                  <a:pt x="5857" y="5762"/>
                </a:lnTo>
                <a:lnTo>
                  <a:pt x="1577" y="12055"/>
                </a:lnTo>
                <a:lnTo>
                  <a:pt x="0" y="19812"/>
                </a:lnTo>
                <a:lnTo>
                  <a:pt x="1577" y="27461"/>
                </a:lnTo>
                <a:lnTo>
                  <a:pt x="5857" y="33766"/>
                </a:lnTo>
                <a:lnTo>
                  <a:pt x="12162" y="38046"/>
                </a:lnTo>
                <a:lnTo>
                  <a:pt x="19812" y="39624"/>
                </a:lnTo>
                <a:lnTo>
                  <a:pt x="27568" y="38046"/>
                </a:lnTo>
                <a:lnTo>
                  <a:pt x="33861" y="33766"/>
                </a:lnTo>
                <a:lnTo>
                  <a:pt x="38082" y="27461"/>
                </a:lnTo>
                <a:lnTo>
                  <a:pt x="39624" y="19812"/>
                </a:lnTo>
                <a:lnTo>
                  <a:pt x="38082" y="12055"/>
                </a:lnTo>
                <a:lnTo>
                  <a:pt x="33861" y="5762"/>
                </a:lnTo>
                <a:lnTo>
                  <a:pt x="27568" y="1541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389318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Requisitos e Impactos </a:t>
            </a:r>
            <a:r>
              <a:rPr dirty="0"/>
              <a:t>de</a:t>
            </a:r>
            <a:r>
              <a:rPr dirty="0" spc="20"/>
              <a:t> </a:t>
            </a:r>
            <a:r>
              <a:rPr dirty="0" spc="-10"/>
              <a:t>Adopción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61620" y="861186"/>
            <a:ext cx="24022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Or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g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a</a:t>
            </a:r>
            <a:r>
              <a:rPr dirty="0" sz="2800" spc="5">
                <a:solidFill>
                  <a:srgbClr val="2FA2DC"/>
                </a:solidFill>
                <a:latin typeface="Arial"/>
                <a:cs typeface="Arial"/>
              </a:rPr>
              <a:t>n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z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a</a:t>
            </a:r>
            <a:r>
              <a:rPr dirty="0" sz="2800" spc="5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n</a:t>
            </a:r>
            <a:r>
              <a:rPr dirty="0" sz="2800" spc="5">
                <a:solidFill>
                  <a:srgbClr val="2FA2DC"/>
                </a:solidFill>
                <a:latin typeface="Arial"/>
                <a:cs typeface="Arial"/>
              </a:rPr>
              <a:t>a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52729" y="1997455"/>
            <a:ext cx="5405755" cy="3043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0" indent="-146685">
              <a:lnSpc>
                <a:spcPct val="100000"/>
              </a:lnSpc>
              <a:spcBef>
                <a:spcPts val="100"/>
              </a:spcBef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Nuevos </a:t>
            </a:r>
            <a:r>
              <a:rPr dirty="0" sz="1800" b="1">
                <a:latin typeface="Arial"/>
                <a:cs typeface="Arial"/>
              </a:rPr>
              <a:t>roles </a:t>
            </a:r>
            <a:r>
              <a:rPr dirty="0" sz="1800" spc="-5" b="1">
                <a:latin typeface="Arial"/>
                <a:cs typeface="Arial"/>
              </a:rPr>
              <a:t>y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procesos</a:t>
            </a:r>
            <a:r>
              <a:rPr dirty="0" sz="1800" spc="-5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Nuevas </a:t>
            </a:r>
            <a:r>
              <a:rPr dirty="0" sz="1800" b="1">
                <a:latin typeface="Arial"/>
                <a:cs typeface="Arial"/>
              </a:rPr>
              <a:t>habilidades </a:t>
            </a:r>
            <a:r>
              <a:rPr dirty="0" sz="1800" spc="-5">
                <a:latin typeface="Arial"/>
                <a:cs typeface="Arial"/>
              </a:rPr>
              <a:t>del equipo de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trabajo.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Cambios en la </a:t>
            </a:r>
            <a:r>
              <a:rPr dirty="0" sz="1800" spc="-5" b="1">
                <a:latin typeface="Arial"/>
                <a:cs typeface="Arial"/>
              </a:rPr>
              <a:t>estructura </a:t>
            </a:r>
            <a:r>
              <a:rPr dirty="0" sz="1800" b="1">
                <a:latin typeface="Arial"/>
                <a:cs typeface="Arial"/>
              </a:rPr>
              <a:t>del equipo de</a:t>
            </a:r>
            <a:r>
              <a:rPr dirty="0" sz="1800" spc="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trabajo</a:t>
            </a:r>
            <a:r>
              <a:rPr dirty="0" sz="1800" spc="-5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Cambios en el </a:t>
            </a:r>
            <a:r>
              <a:rPr dirty="0" sz="1800" spc="-5" b="1">
                <a:latin typeface="Arial"/>
                <a:cs typeface="Arial"/>
              </a:rPr>
              <a:t>ciclo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desarrollo</a:t>
            </a:r>
            <a:r>
              <a:rPr dirty="0" sz="1800" spc="-5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Cambios en el </a:t>
            </a:r>
            <a:r>
              <a:rPr dirty="0" sz="1800" spc="-5" b="1">
                <a:latin typeface="Arial"/>
                <a:cs typeface="Arial"/>
              </a:rPr>
              <a:t>ciclo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análisis y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modelamiento</a:t>
            </a:r>
            <a:r>
              <a:rPr dirty="0" sz="180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El </a:t>
            </a:r>
            <a:r>
              <a:rPr dirty="0" sz="1800" b="1">
                <a:latin typeface="Arial"/>
                <a:cs typeface="Arial"/>
              </a:rPr>
              <a:t>uso </a:t>
            </a:r>
            <a:r>
              <a:rPr dirty="0" sz="1800" spc="-5" b="1">
                <a:latin typeface="Arial"/>
                <a:cs typeface="Arial"/>
              </a:rPr>
              <a:t>y aplicación </a:t>
            </a:r>
            <a:r>
              <a:rPr dirty="0" sz="1800" b="1">
                <a:latin typeface="Arial"/>
                <a:cs typeface="Arial"/>
              </a:rPr>
              <a:t>de los </a:t>
            </a:r>
            <a:r>
              <a:rPr dirty="0" sz="1800" spc="-5" b="1">
                <a:latin typeface="Arial"/>
                <a:cs typeface="Arial"/>
              </a:rPr>
              <a:t>estándares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diseño</a:t>
            </a:r>
            <a:r>
              <a:rPr dirty="0" sz="180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8931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Requisitos e Impactos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2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Adopción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1620" y="861186"/>
            <a:ext cx="19856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M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e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l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g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í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99237" y="1711477"/>
            <a:ext cx="8796450" cy="43327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8931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Requisitos e Impactos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2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Adopción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1620" y="861186"/>
            <a:ext cx="19856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M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e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l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g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í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13161" y="1749575"/>
            <a:ext cx="8360606" cy="4789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8931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Requisitos e Impactos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2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Adopción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1620" y="861186"/>
            <a:ext cx="19856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M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e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l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g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í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4397" y="1769408"/>
            <a:ext cx="8778157" cy="43951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8931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Requisitos e Impactos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2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Adopción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1620" y="861186"/>
            <a:ext cx="19856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M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e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l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g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í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75817" y="1664334"/>
            <a:ext cx="9732010" cy="190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Top-Down and </a:t>
            </a:r>
            <a:r>
              <a:rPr dirty="0" sz="1800" spc="-5" b="1">
                <a:latin typeface="Arial"/>
                <a:cs typeface="Arial"/>
              </a:rPr>
              <a:t>agile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delivery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71755" marR="508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Es un enfoque </a:t>
            </a:r>
            <a:r>
              <a:rPr dirty="0" sz="1800" b="1">
                <a:latin typeface="Arial"/>
                <a:cs typeface="Arial"/>
              </a:rPr>
              <a:t>híbrido </a:t>
            </a:r>
            <a:r>
              <a:rPr dirty="0" sz="1800" spc="-5">
                <a:latin typeface="Arial"/>
                <a:cs typeface="Arial"/>
              </a:rPr>
              <a:t>que </a:t>
            </a:r>
            <a:r>
              <a:rPr dirty="0" sz="1800">
                <a:latin typeface="Arial"/>
                <a:cs typeface="Arial"/>
              </a:rPr>
              <a:t>se </a:t>
            </a:r>
            <a:r>
              <a:rPr dirty="0" sz="1800" spc="-5">
                <a:latin typeface="Arial"/>
                <a:cs typeface="Arial"/>
              </a:rPr>
              <a:t>alinea al enfoque </a:t>
            </a:r>
            <a:r>
              <a:rPr dirty="0" sz="1800" b="1">
                <a:latin typeface="Arial"/>
                <a:cs typeface="Arial"/>
              </a:rPr>
              <a:t>top-down </a:t>
            </a:r>
            <a:r>
              <a:rPr dirty="0" sz="1800" spc="-5">
                <a:latin typeface="Arial"/>
                <a:cs typeface="Arial"/>
              </a:rPr>
              <a:t>para liberar ciertos servicios </a:t>
            </a:r>
            <a:r>
              <a:rPr dirty="0" sz="1800">
                <a:latin typeface="Arial"/>
                <a:cs typeface="Arial"/>
              </a:rPr>
              <a:t>y </a:t>
            </a:r>
            <a:r>
              <a:rPr dirty="0" sz="1800" spc="-5">
                <a:latin typeface="Arial"/>
                <a:cs typeface="Arial"/>
              </a:rPr>
              <a:t>usa  un desarrollo </a:t>
            </a:r>
            <a:r>
              <a:rPr dirty="0" sz="1800" b="1">
                <a:latin typeface="Arial"/>
                <a:cs typeface="Arial"/>
              </a:rPr>
              <a:t>ágil </a:t>
            </a:r>
            <a:r>
              <a:rPr dirty="0" sz="1800" spc="-5">
                <a:latin typeface="Arial"/>
                <a:cs typeface="Arial"/>
              </a:rPr>
              <a:t>para liberar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otros.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71755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El desarrollo ágil se alinea más </a:t>
            </a: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5">
                <a:latin typeface="Arial"/>
                <a:cs typeface="Arial"/>
              </a:rPr>
              <a:t>los microservicios dada su naturaleza de autonomía</a:t>
            </a:r>
            <a:r>
              <a:rPr dirty="0" sz="1800" spc="-1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 marL="71755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"/>
                <a:cs typeface="Arial"/>
              </a:rPr>
              <a:t>despliegue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aislado.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38178" y="3822564"/>
            <a:ext cx="5310481" cy="27348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8931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Requisitos e Impactos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2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Adopción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1620" y="861186"/>
            <a:ext cx="14903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Go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b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e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48436" y="1670684"/>
            <a:ext cx="6257925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Responsabilidad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administrar, mantener y</a:t>
            </a:r>
            <a:r>
              <a:rPr dirty="0" sz="1800" spc="7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evolucionar: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Servicios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Composición de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servicios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Soluciones orientadas a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servicios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Infraestructura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El </a:t>
            </a:r>
            <a:r>
              <a:rPr dirty="0" sz="1800" b="1">
                <a:latin typeface="Arial"/>
                <a:cs typeface="Arial"/>
              </a:rPr>
              <a:t>Gobierno SOA puede imponer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desafíos: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4658" y="4166361"/>
            <a:ext cx="19189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Organ</a:t>
            </a:r>
            <a:r>
              <a:rPr dirty="0" sz="1800" spc="5" b="1">
                <a:latin typeface="Arial"/>
                <a:cs typeface="Arial"/>
              </a:rPr>
              <a:t>i</a:t>
            </a:r>
            <a:r>
              <a:rPr dirty="0" sz="1800" spc="-5" b="1">
                <a:latin typeface="Arial"/>
                <a:cs typeface="Arial"/>
              </a:rPr>
              <a:t>za</a:t>
            </a:r>
            <a:r>
              <a:rPr dirty="0" sz="1800" spc="-15" b="1">
                <a:latin typeface="Arial"/>
                <a:cs typeface="Arial"/>
              </a:rPr>
              <a:t>c</a:t>
            </a:r>
            <a:r>
              <a:rPr dirty="0" sz="1800" b="1">
                <a:latin typeface="Arial"/>
                <a:cs typeface="Arial"/>
              </a:rPr>
              <a:t>i</a:t>
            </a:r>
            <a:r>
              <a:rPr dirty="0" sz="1800" spc="5" b="1">
                <a:latin typeface="Arial"/>
                <a:cs typeface="Arial"/>
              </a:rPr>
              <a:t>o</a:t>
            </a:r>
            <a:r>
              <a:rPr dirty="0" sz="1800" b="1">
                <a:latin typeface="Arial"/>
                <a:cs typeface="Arial"/>
              </a:rPr>
              <a:t>nales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9287" y="4714697"/>
            <a:ext cx="3192780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0" indent="-146685">
              <a:lnSpc>
                <a:spcPct val="100000"/>
              </a:lnSpc>
              <a:spcBef>
                <a:spcPts val="100"/>
              </a:spcBef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Creación de </a:t>
            </a:r>
            <a:r>
              <a:rPr dirty="0" sz="1800" spc="-10">
                <a:latin typeface="Arial"/>
                <a:cs typeface="Arial"/>
              </a:rPr>
              <a:t>nuevos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procesos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spcBef>
                <a:spcPts val="5"/>
              </a:spcBef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Estándares de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diseño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Custodios de los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57315" y="4178300"/>
            <a:ext cx="15011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Te</a:t>
            </a:r>
            <a:r>
              <a:rPr dirty="0" sz="1800" spc="-15" b="1">
                <a:latin typeface="Arial"/>
                <a:cs typeface="Arial"/>
              </a:rPr>
              <a:t>c</a:t>
            </a:r>
            <a:r>
              <a:rPr dirty="0" sz="1800" b="1">
                <a:latin typeface="Arial"/>
                <a:cs typeface="Arial"/>
              </a:rPr>
              <a:t>n</a:t>
            </a:r>
            <a:r>
              <a:rPr dirty="0" sz="1800" spc="5" b="1">
                <a:latin typeface="Arial"/>
                <a:cs typeface="Arial"/>
              </a:rPr>
              <a:t>o</a:t>
            </a:r>
            <a:r>
              <a:rPr dirty="0" sz="1800" b="1">
                <a:latin typeface="Arial"/>
                <a:cs typeface="Arial"/>
              </a:rPr>
              <a:t>l</a:t>
            </a:r>
            <a:r>
              <a:rPr dirty="0" sz="1800" spc="5" b="1">
                <a:latin typeface="Arial"/>
                <a:cs typeface="Arial"/>
              </a:rPr>
              <a:t>ó</a:t>
            </a:r>
            <a:r>
              <a:rPr dirty="0" sz="1800" b="1">
                <a:latin typeface="Arial"/>
                <a:cs typeface="Arial"/>
              </a:rPr>
              <a:t>g</a:t>
            </a:r>
            <a:r>
              <a:rPr dirty="0" sz="1800" spc="5" b="1">
                <a:latin typeface="Arial"/>
                <a:cs typeface="Arial"/>
              </a:rPr>
              <a:t>i</a:t>
            </a:r>
            <a:r>
              <a:rPr dirty="0" sz="1800" spc="-5" b="1">
                <a:latin typeface="Arial"/>
                <a:cs typeface="Arial"/>
              </a:rPr>
              <a:t>cos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86985" y="4726940"/>
            <a:ext cx="519874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0" indent="-146685">
              <a:lnSpc>
                <a:spcPct val="100000"/>
              </a:lnSpc>
              <a:spcBef>
                <a:spcPts val="100"/>
              </a:spcBef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Escalabilidad de los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servicios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Control de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versiones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La necesidad de implementar nuevas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tecnologías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Computación en la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nube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389318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Requisitos e Impactos </a:t>
            </a:r>
            <a:r>
              <a:rPr dirty="0"/>
              <a:t>de</a:t>
            </a:r>
            <a:r>
              <a:rPr dirty="0" spc="20"/>
              <a:t> </a:t>
            </a:r>
            <a:r>
              <a:rPr dirty="0" spc="-10"/>
              <a:t>Adopción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15900" y="815467"/>
            <a:ext cx="4860925" cy="45904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Seguridad</a:t>
            </a:r>
            <a:endParaRPr sz="2800">
              <a:latin typeface="Arial"/>
              <a:cs typeface="Arial"/>
            </a:endParaRPr>
          </a:p>
          <a:p>
            <a:pPr marL="459740" indent="-147320">
              <a:lnSpc>
                <a:spcPct val="100000"/>
              </a:lnSpc>
              <a:spcBef>
                <a:spcPts val="2080"/>
              </a:spcBef>
              <a:buChar char="•"/>
              <a:tabLst>
                <a:tab pos="460375" algn="l"/>
              </a:tabLst>
            </a:pPr>
            <a:r>
              <a:rPr dirty="0" sz="1800" spc="-5">
                <a:latin typeface="Arial"/>
                <a:cs typeface="Arial"/>
              </a:rPr>
              <a:t>Aseguramiento de la capa de los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mensajes</a:t>
            </a:r>
            <a:endParaRPr sz="1800">
              <a:latin typeface="Arial"/>
              <a:cs typeface="Arial"/>
            </a:endParaRPr>
          </a:p>
          <a:p>
            <a:pPr marL="459740" indent="-147320">
              <a:lnSpc>
                <a:spcPct val="100000"/>
              </a:lnSpc>
              <a:spcBef>
                <a:spcPts val="5"/>
              </a:spcBef>
              <a:buChar char="•"/>
              <a:tabLst>
                <a:tab pos="460375" algn="l"/>
              </a:tabLst>
            </a:pPr>
            <a:r>
              <a:rPr dirty="0" sz="1800" spc="-5">
                <a:latin typeface="Arial"/>
                <a:cs typeface="Arial"/>
              </a:rPr>
              <a:t>WS-Security</a:t>
            </a:r>
            <a:endParaRPr sz="1800">
              <a:latin typeface="Arial"/>
              <a:cs typeface="Arial"/>
            </a:endParaRPr>
          </a:p>
          <a:p>
            <a:pPr marL="459740" indent="-147320">
              <a:lnSpc>
                <a:spcPct val="100000"/>
              </a:lnSpc>
              <a:buChar char="•"/>
              <a:tabLst>
                <a:tab pos="460375" algn="l"/>
              </a:tabLst>
            </a:pPr>
            <a:r>
              <a:rPr dirty="0" sz="1800" spc="-5">
                <a:latin typeface="Arial"/>
                <a:cs typeface="Arial"/>
              </a:rPr>
              <a:t>OAuth2,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OpenID</a:t>
            </a:r>
            <a:endParaRPr sz="1800">
              <a:latin typeface="Arial"/>
              <a:cs typeface="Arial"/>
            </a:endParaRPr>
          </a:p>
          <a:p>
            <a:pPr marL="459740" indent="-147320">
              <a:lnSpc>
                <a:spcPct val="100000"/>
              </a:lnSpc>
              <a:buChar char="•"/>
              <a:tabLst>
                <a:tab pos="460375" algn="l"/>
              </a:tabLst>
            </a:pPr>
            <a:r>
              <a:rPr dirty="0" sz="1800">
                <a:latin typeface="Arial"/>
                <a:cs typeface="Arial"/>
              </a:rPr>
              <a:t>JSON Web</a:t>
            </a:r>
            <a:r>
              <a:rPr dirty="0" sz="1800" spc="-5">
                <a:latin typeface="Arial"/>
                <a:cs typeface="Arial"/>
              </a:rPr>
              <a:t> Tokens</a:t>
            </a:r>
            <a:endParaRPr sz="1800">
              <a:latin typeface="Arial"/>
              <a:cs typeface="Arial"/>
            </a:endParaRPr>
          </a:p>
          <a:p>
            <a:pPr marL="459740" indent="-147320">
              <a:lnSpc>
                <a:spcPct val="100000"/>
              </a:lnSpc>
              <a:buChar char="•"/>
              <a:tabLst>
                <a:tab pos="460375" algn="l"/>
              </a:tabLst>
            </a:pPr>
            <a:r>
              <a:rPr dirty="0" sz="1800">
                <a:latin typeface="Arial"/>
                <a:cs typeface="Arial"/>
              </a:rPr>
              <a:t>JSON Web</a:t>
            </a:r>
            <a:r>
              <a:rPr dirty="0" sz="1800" spc="-5">
                <a:latin typeface="Arial"/>
                <a:cs typeface="Arial"/>
              </a:rPr>
              <a:t> Signature</a:t>
            </a:r>
            <a:endParaRPr sz="1800">
              <a:latin typeface="Arial"/>
              <a:cs typeface="Arial"/>
            </a:endParaRPr>
          </a:p>
          <a:p>
            <a:pPr marL="459740" indent="-147320">
              <a:lnSpc>
                <a:spcPct val="100000"/>
              </a:lnSpc>
              <a:buChar char="•"/>
              <a:tabLst>
                <a:tab pos="460375" algn="l"/>
              </a:tabLst>
            </a:pPr>
            <a:r>
              <a:rPr dirty="0" sz="1800">
                <a:latin typeface="Arial"/>
                <a:cs typeface="Arial"/>
              </a:rPr>
              <a:t>JSON Web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Encryption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Rendimiento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50">
              <a:latin typeface="Times New Roman"/>
              <a:cs typeface="Times New Roman"/>
            </a:endParaRPr>
          </a:p>
          <a:p>
            <a:pPr marL="404495" indent="-146685">
              <a:lnSpc>
                <a:spcPct val="100000"/>
              </a:lnSpc>
              <a:buChar char="•"/>
              <a:tabLst>
                <a:tab pos="405130" algn="l"/>
              </a:tabLst>
            </a:pPr>
            <a:r>
              <a:rPr dirty="0" sz="1800" spc="-5">
                <a:latin typeface="Arial"/>
                <a:cs typeface="Arial"/>
              </a:rPr>
              <a:t>Procesamiento </a:t>
            </a:r>
            <a:r>
              <a:rPr dirty="0" sz="1800">
                <a:latin typeface="Arial"/>
                <a:cs typeface="Arial"/>
              </a:rPr>
              <a:t>y </a:t>
            </a:r>
            <a:r>
              <a:rPr dirty="0" sz="1800" spc="-5">
                <a:latin typeface="Arial"/>
                <a:cs typeface="Arial"/>
              </a:rPr>
              <a:t>mensajería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XML</a:t>
            </a:r>
            <a:endParaRPr sz="1800">
              <a:latin typeface="Arial"/>
              <a:cs typeface="Arial"/>
            </a:endParaRPr>
          </a:p>
          <a:p>
            <a:pPr marL="404495" indent="-146685">
              <a:lnSpc>
                <a:spcPct val="100000"/>
              </a:lnSpc>
              <a:buChar char="•"/>
              <a:tabLst>
                <a:tab pos="405130" algn="l"/>
              </a:tabLst>
            </a:pPr>
            <a:r>
              <a:rPr dirty="0" sz="1800">
                <a:latin typeface="Arial"/>
                <a:cs typeface="Arial"/>
              </a:rPr>
              <a:t>Alta </a:t>
            </a:r>
            <a:r>
              <a:rPr dirty="0" sz="1800" spc="-5">
                <a:latin typeface="Arial"/>
                <a:cs typeface="Arial"/>
              </a:rPr>
              <a:t>reutilización de servicios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agnósticos</a:t>
            </a:r>
            <a:endParaRPr sz="1800">
              <a:latin typeface="Arial"/>
              <a:cs typeface="Arial"/>
            </a:endParaRPr>
          </a:p>
          <a:p>
            <a:pPr marL="404495" indent="-146685">
              <a:lnSpc>
                <a:spcPct val="100000"/>
              </a:lnSpc>
              <a:buChar char="•"/>
              <a:tabLst>
                <a:tab pos="405130" algn="l"/>
              </a:tabLst>
            </a:pPr>
            <a:r>
              <a:rPr dirty="0" sz="1800" spc="-5">
                <a:latin typeface="Arial"/>
                <a:cs typeface="Arial"/>
              </a:rPr>
              <a:t>La necesidad de composiciones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complejas</a:t>
            </a:r>
            <a:endParaRPr sz="1800">
              <a:latin typeface="Arial"/>
              <a:cs typeface="Arial"/>
            </a:endParaRPr>
          </a:p>
          <a:p>
            <a:pPr marL="404495" indent="-146685">
              <a:lnSpc>
                <a:spcPct val="100000"/>
              </a:lnSpc>
              <a:buChar char="•"/>
              <a:tabLst>
                <a:tab pos="405130" algn="l"/>
              </a:tabLst>
            </a:pPr>
            <a:r>
              <a:rPr dirty="0" sz="1800" spc="-5">
                <a:latin typeface="Arial"/>
                <a:cs typeface="Arial"/>
              </a:rPr>
              <a:t>Necesidad de aislamiento de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389318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Requisitos e Impactos </a:t>
            </a:r>
            <a:r>
              <a:rPr dirty="0"/>
              <a:t>de</a:t>
            </a:r>
            <a:r>
              <a:rPr dirty="0" spc="20"/>
              <a:t> </a:t>
            </a:r>
            <a:r>
              <a:rPr dirty="0" spc="-10"/>
              <a:t>Adopción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05536" y="815467"/>
            <a:ext cx="4669155" cy="4453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Infraestructura</a:t>
            </a:r>
            <a:endParaRPr sz="2800">
              <a:latin typeface="Arial"/>
              <a:cs typeface="Arial"/>
            </a:endParaRPr>
          </a:p>
          <a:p>
            <a:pPr marL="469900" indent="-146685">
              <a:lnSpc>
                <a:spcPct val="100000"/>
              </a:lnSpc>
              <a:spcBef>
                <a:spcPts val="2080"/>
              </a:spcBef>
              <a:buChar char="•"/>
              <a:tabLst>
                <a:tab pos="470534" algn="l"/>
              </a:tabLst>
            </a:pPr>
            <a:r>
              <a:rPr dirty="0" sz="1800" spc="-5">
                <a:latin typeface="Arial"/>
                <a:cs typeface="Arial"/>
              </a:rPr>
              <a:t>Sistemas Legacy</a:t>
            </a:r>
            <a:endParaRPr sz="1800">
              <a:latin typeface="Arial"/>
              <a:cs typeface="Arial"/>
            </a:endParaRPr>
          </a:p>
          <a:p>
            <a:pPr marL="469900" indent="-146685">
              <a:lnSpc>
                <a:spcPct val="100000"/>
              </a:lnSpc>
              <a:spcBef>
                <a:spcPts val="5"/>
              </a:spcBef>
              <a:buChar char="•"/>
              <a:tabLst>
                <a:tab pos="470534" algn="l"/>
              </a:tabLst>
            </a:pPr>
            <a:r>
              <a:rPr dirty="0" sz="1800" spc="-5">
                <a:latin typeface="Arial"/>
                <a:cs typeface="Arial"/>
              </a:rPr>
              <a:t>Orquestación</a:t>
            </a:r>
            <a:endParaRPr sz="1800">
              <a:latin typeface="Arial"/>
              <a:cs typeface="Arial"/>
            </a:endParaRPr>
          </a:p>
          <a:p>
            <a:pPr marL="469900" indent="-146685">
              <a:lnSpc>
                <a:spcPct val="100000"/>
              </a:lnSpc>
              <a:buChar char="•"/>
              <a:tabLst>
                <a:tab pos="470534" algn="l"/>
              </a:tabLst>
            </a:pPr>
            <a:r>
              <a:rPr dirty="0" sz="1800" spc="-5">
                <a:latin typeface="Arial"/>
                <a:cs typeface="Arial"/>
              </a:rPr>
              <a:t>Intermediación</a:t>
            </a:r>
            <a:endParaRPr sz="1800">
              <a:latin typeface="Arial"/>
              <a:cs typeface="Arial"/>
            </a:endParaRPr>
          </a:p>
          <a:p>
            <a:pPr marL="469900" indent="-146685">
              <a:lnSpc>
                <a:spcPct val="100000"/>
              </a:lnSpc>
              <a:buChar char="•"/>
              <a:tabLst>
                <a:tab pos="470534" algn="l"/>
              </a:tabLst>
            </a:pPr>
            <a:r>
              <a:rPr dirty="0" sz="1800" spc="-5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  <a:p>
            <a:pPr marL="469900" indent="-146685">
              <a:lnSpc>
                <a:spcPct val="100000"/>
              </a:lnSpc>
              <a:buChar char="•"/>
              <a:tabLst>
                <a:tab pos="470534" algn="l"/>
              </a:tabLst>
            </a:pPr>
            <a:r>
              <a:rPr dirty="0" sz="1800" spc="-5">
                <a:latin typeface="Arial"/>
                <a:cs typeface="Arial"/>
              </a:rPr>
              <a:t>Escalabilidad </a:t>
            </a:r>
            <a:r>
              <a:rPr dirty="0" sz="1800">
                <a:latin typeface="Arial"/>
                <a:cs typeface="Arial"/>
              </a:rPr>
              <a:t>y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Disponibilidad</a:t>
            </a:r>
            <a:endParaRPr sz="1800">
              <a:latin typeface="Arial"/>
              <a:cs typeface="Arial"/>
            </a:endParaRPr>
          </a:p>
          <a:p>
            <a:pPr marL="469900" indent="-146685">
              <a:lnSpc>
                <a:spcPct val="100000"/>
              </a:lnSpc>
              <a:buChar char="•"/>
              <a:tabLst>
                <a:tab pos="470534" algn="l"/>
              </a:tabLst>
            </a:pPr>
            <a:r>
              <a:rPr dirty="0" sz="1800" spc="-5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Madurez y</a:t>
            </a:r>
            <a:r>
              <a:rPr dirty="0" sz="2800" spc="1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Migración</a:t>
            </a:r>
            <a:endParaRPr sz="2800">
              <a:latin typeface="Arial"/>
              <a:cs typeface="Arial"/>
            </a:endParaRPr>
          </a:p>
          <a:p>
            <a:pPr marL="404495" indent="-147320">
              <a:lnSpc>
                <a:spcPct val="100000"/>
              </a:lnSpc>
              <a:spcBef>
                <a:spcPts val="2655"/>
              </a:spcBef>
              <a:buChar char="•"/>
              <a:tabLst>
                <a:tab pos="405130" algn="l"/>
              </a:tabLst>
            </a:pPr>
            <a:r>
              <a:rPr dirty="0" sz="1800" spc="-5">
                <a:latin typeface="Arial"/>
                <a:cs typeface="Arial"/>
              </a:rPr>
              <a:t>Madurez organizacional </a:t>
            </a:r>
            <a:r>
              <a:rPr dirty="0" sz="1800">
                <a:latin typeface="Arial"/>
                <a:cs typeface="Arial"/>
              </a:rPr>
              <a:t>y </a:t>
            </a:r>
            <a:r>
              <a:rPr dirty="0" sz="1800" spc="-5">
                <a:latin typeface="Arial"/>
                <a:cs typeface="Arial"/>
              </a:rPr>
              <a:t>de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proveedores</a:t>
            </a:r>
            <a:endParaRPr sz="1800">
              <a:latin typeface="Arial"/>
              <a:cs typeface="Arial"/>
            </a:endParaRPr>
          </a:p>
          <a:p>
            <a:pPr marL="404495" indent="-147320">
              <a:lnSpc>
                <a:spcPct val="100000"/>
              </a:lnSpc>
              <a:buChar char="•"/>
              <a:tabLst>
                <a:tab pos="405130" algn="l"/>
              </a:tabLst>
            </a:pPr>
            <a:r>
              <a:rPr dirty="0" sz="1800" spc="-5">
                <a:latin typeface="Arial"/>
                <a:cs typeface="Arial"/>
              </a:rPr>
              <a:t>Valoración </a:t>
            </a:r>
            <a:r>
              <a:rPr dirty="0" sz="1800">
                <a:latin typeface="Arial"/>
                <a:cs typeface="Arial"/>
              </a:rPr>
              <a:t>y </a:t>
            </a:r>
            <a:r>
              <a:rPr dirty="0" sz="1800" spc="-5">
                <a:latin typeface="Arial"/>
                <a:cs typeface="Arial"/>
              </a:rPr>
              <a:t>definición de hojas de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ruta</a:t>
            </a:r>
            <a:endParaRPr sz="1800">
              <a:latin typeface="Arial"/>
              <a:cs typeface="Arial"/>
            </a:endParaRPr>
          </a:p>
          <a:p>
            <a:pPr marL="404495" indent="-147320">
              <a:lnSpc>
                <a:spcPct val="100000"/>
              </a:lnSpc>
              <a:buChar char="•"/>
              <a:tabLst>
                <a:tab pos="405130" algn="l"/>
              </a:tabLst>
            </a:pPr>
            <a:r>
              <a:rPr dirty="0" sz="1800" spc="-5">
                <a:latin typeface="Arial"/>
                <a:cs typeface="Arial"/>
              </a:rPr>
              <a:t>Apoyarse en el modelo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OSIMM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4708" y="1804238"/>
            <a:ext cx="292290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2FA2DC"/>
                </a:solidFill>
                <a:latin typeface="Arial"/>
                <a:cs typeface="Arial"/>
              </a:rPr>
              <a:t>Recursos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20111" y="1554480"/>
            <a:ext cx="399415" cy="422275"/>
          </a:xfrm>
          <a:custGeom>
            <a:avLst/>
            <a:gdLst/>
            <a:ahLst/>
            <a:cxnLst/>
            <a:rect l="l" t="t" r="r" b="b"/>
            <a:pathLst>
              <a:path w="399414" h="422275">
                <a:moveTo>
                  <a:pt x="79375" y="362712"/>
                </a:moveTo>
                <a:lnTo>
                  <a:pt x="23749" y="362712"/>
                </a:lnTo>
                <a:lnTo>
                  <a:pt x="16206" y="364325"/>
                </a:lnTo>
                <a:lnTo>
                  <a:pt x="9890" y="368665"/>
                </a:lnTo>
                <a:lnTo>
                  <a:pt x="5550" y="374981"/>
                </a:lnTo>
                <a:lnTo>
                  <a:pt x="3937" y="382524"/>
                </a:lnTo>
                <a:lnTo>
                  <a:pt x="3937" y="402336"/>
                </a:lnTo>
                <a:lnTo>
                  <a:pt x="5550" y="409878"/>
                </a:lnTo>
                <a:lnTo>
                  <a:pt x="9890" y="416194"/>
                </a:lnTo>
                <a:lnTo>
                  <a:pt x="16206" y="420534"/>
                </a:lnTo>
                <a:lnTo>
                  <a:pt x="23749" y="422148"/>
                </a:lnTo>
                <a:lnTo>
                  <a:pt x="79375" y="422148"/>
                </a:lnTo>
                <a:lnTo>
                  <a:pt x="86917" y="420534"/>
                </a:lnTo>
                <a:lnTo>
                  <a:pt x="93233" y="416194"/>
                </a:lnTo>
                <a:lnTo>
                  <a:pt x="97573" y="409878"/>
                </a:lnTo>
                <a:lnTo>
                  <a:pt x="99187" y="402336"/>
                </a:lnTo>
                <a:lnTo>
                  <a:pt x="99187" y="399669"/>
                </a:lnTo>
                <a:lnTo>
                  <a:pt x="26415" y="399669"/>
                </a:lnTo>
                <a:lnTo>
                  <a:pt x="26415" y="385191"/>
                </a:lnTo>
                <a:lnTo>
                  <a:pt x="99187" y="385191"/>
                </a:lnTo>
                <a:lnTo>
                  <a:pt x="99187" y="382524"/>
                </a:lnTo>
                <a:lnTo>
                  <a:pt x="97573" y="374981"/>
                </a:lnTo>
                <a:lnTo>
                  <a:pt x="93233" y="368665"/>
                </a:lnTo>
                <a:lnTo>
                  <a:pt x="86917" y="364325"/>
                </a:lnTo>
                <a:lnTo>
                  <a:pt x="79375" y="362712"/>
                </a:lnTo>
                <a:close/>
              </a:path>
              <a:path w="399414" h="422275">
                <a:moveTo>
                  <a:pt x="227456" y="362712"/>
                </a:moveTo>
                <a:lnTo>
                  <a:pt x="171831" y="362712"/>
                </a:lnTo>
                <a:lnTo>
                  <a:pt x="164288" y="364325"/>
                </a:lnTo>
                <a:lnTo>
                  <a:pt x="157972" y="368665"/>
                </a:lnTo>
                <a:lnTo>
                  <a:pt x="153632" y="374981"/>
                </a:lnTo>
                <a:lnTo>
                  <a:pt x="152019" y="382524"/>
                </a:lnTo>
                <a:lnTo>
                  <a:pt x="152019" y="402336"/>
                </a:lnTo>
                <a:lnTo>
                  <a:pt x="153632" y="409878"/>
                </a:lnTo>
                <a:lnTo>
                  <a:pt x="157972" y="416194"/>
                </a:lnTo>
                <a:lnTo>
                  <a:pt x="164288" y="420534"/>
                </a:lnTo>
                <a:lnTo>
                  <a:pt x="171831" y="422148"/>
                </a:lnTo>
                <a:lnTo>
                  <a:pt x="227456" y="422148"/>
                </a:lnTo>
                <a:lnTo>
                  <a:pt x="234999" y="420534"/>
                </a:lnTo>
                <a:lnTo>
                  <a:pt x="241315" y="416194"/>
                </a:lnTo>
                <a:lnTo>
                  <a:pt x="245655" y="409878"/>
                </a:lnTo>
                <a:lnTo>
                  <a:pt x="247269" y="402336"/>
                </a:lnTo>
                <a:lnTo>
                  <a:pt x="247269" y="399669"/>
                </a:lnTo>
                <a:lnTo>
                  <a:pt x="174498" y="399669"/>
                </a:lnTo>
                <a:lnTo>
                  <a:pt x="174498" y="385191"/>
                </a:lnTo>
                <a:lnTo>
                  <a:pt x="247269" y="385191"/>
                </a:lnTo>
                <a:lnTo>
                  <a:pt x="247269" y="382524"/>
                </a:lnTo>
                <a:lnTo>
                  <a:pt x="245655" y="374981"/>
                </a:lnTo>
                <a:lnTo>
                  <a:pt x="241315" y="368665"/>
                </a:lnTo>
                <a:lnTo>
                  <a:pt x="234999" y="364325"/>
                </a:lnTo>
                <a:lnTo>
                  <a:pt x="227456" y="362712"/>
                </a:lnTo>
                <a:close/>
              </a:path>
              <a:path w="399414" h="422275">
                <a:moveTo>
                  <a:pt x="375538" y="362712"/>
                </a:moveTo>
                <a:lnTo>
                  <a:pt x="319913" y="362712"/>
                </a:lnTo>
                <a:lnTo>
                  <a:pt x="312370" y="364325"/>
                </a:lnTo>
                <a:lnTo>
                  <a:pt x="306054" y="368665"/>
                </a:lnTo>
                <a:lnTo>
                  <a:pt x="301714" y="374981"/>
                </a:lnTo>
                <a:lnTo>
                  <a:pt x="300100" y="382524"/>
                </a:lnTo>
                <a:lnTo>
                  <a:pt x="300100" y="402336"/>
                </a:lnTo>
                <a:lnTo>
                  <a:pt x="301714" y="409878"/>
                </a:lnTo>
                <a:lnTo>
                  <a:pt x="306054" y="416194"/>
                </a:lnTo>
                <a:lnTo>
                  <a:pt x="312370" y="420534"/>
                </a:lnTo>
                <a:lnTo>
                  <a:pt x="319913" y="422148"/>
                </a:lnTo>
                <a:lnTo>
                  <a:pt x="375538" y="422148"/>
                </a:lnTo>
                <a:lnTo>
                  <a:pt x="383081" y="420534"/>
                </a:lnTo>
                <a:lnTo>
                  <a:pt x="389397" y="416194"/>
                </a:lnTo>
                <a:lnTo>
                  <a:pt x="393737" y="409878"/>
                </a:lnTo>
                <a:lnTo>
                  <a:pt x="395350" y="402336"/>
                </a:lnTo>
                <a:lnTo>
                  <a:pt x="395350" y="399669"/>
                </a:lnTo>
                <a:lnTo>
                  <a:pt x="322580" y="399669"/>
                </a:lnTo>
                <a:lnTo>
                  <a:pt x="322580" y="385191"/>
                </a:lnTo>
                <a:lnTo>
                  <a:pt x="395350" y="385191"/>
                </a:lnTo>
                <a:lnTo>
                  <a:pt x="395350" y="382524"/>
                </a:lnTo>
                <a:lnTo>
                  <a:pt x="393737" y="374981"/>
                </a:lnTo>
                <a:lnTo>
                  <a:pt x="389397" y="368665"/>
                </a:lnTo>
                <a:lnTo>
                  <a:pt x="383081" y="364325"/>
                </a:lnTo>
                <a:lnTo>
                  <a:pt x="375538" y="362712"/>
                </a:lnTo>
                <a:close/>
              </a:path>
              <a:path w="399414" h="422275">
                <a:moveTo>
                  <a:pt x="99187" y="385191"/>
                </a:moveTo>
                <a:lnTo>
                  <a:pt x="76707" y="385191"/>
                </a:lnTo>
                <a:lnTo>
                  <a:pt x="76707" y="399669"/>
                </a:lnTo>
                <a:lnTo>
                  <a:pt x="99187" y="399669"/>
                </a:lnTo>
                <a:lnTo>
                  <a:pt x="99187" y="385191"/>
                </a:lnTo>
                <a:close/>
              </a:path>
              <a:path w="399414" h="422275">
                <a:moveTo>
                  <a:pt x="247269" y="385191"/>
                </a:moveTo>
                <a:lnTo>
                  <a:pt x="224789" y="385191"/>
                </a:lnTo>
                <a:lnTo>
                  <a:pt x="224789" y="399669"/>
                </a:lnTo>
                <a:lnTo>
                  <a:pt x="247269" y="399669"/>
                </a:lnTo>
                <a:lnTo>
                  <a:pt x="247269" y="385191"/>
                </a:lnTo>
                <a:close/>
              </a:path>
              <a:path w="399414" h="422275">
                <a:moveTo>
                  <a:pt x="395350" y="385191"/>
                </a:moveTo>
                <a:lnTo>
                  <a:pt x="372871" y="385191"/>
                </a:lnTo>
                <a:lnTo>
                  <a:pt x="372871" y="399669"/>
                </a:lnTo>
                <a:lnTo>
                  <a:pt x="395350" y="399669"/>
                </a:lnTo>
                <a:lnTo>
                  <a:pt x="395350" y="385191"/>
                </a:lnTo>
                <a:close/>
              </a:path>
              <a:path w="399414" h="422275">
                <a:moveTo>
                  <a:pt x="339725" y="304800"/>
                </a:moveTo>
                <a:lnTo>
                  <a:pt x="59562" y="304800"/>
                </a:lnTo>
                <a:lnTo>
                  <a:pt x="52165" y="306393"/>
                </a:lnTo>
                <a:lnTo>
                  <a:pt x="46291" y="310689"/>
                </a:lnTo>
                <a:lnTo>
                  <a:pt x="42417" y="316962"/>
                </a:lnTo>
                <a:lnTo>
                  <a:pt x="41020" y="324485"/>
                </a:lnTo>
                <a:lnTo>
                  <a:pt x="41020" y="362712"/>
                </a:lnTo>
                <a:lnTo>
                  <a:pt x="62102" y="362712"/>
                </a:lnTo>
                <a:lnTo>
                  <a:pt x="62102" y="327152"/>
                </a:lnTo>
                <a:lnTo>
                  <a:pt x="359663" y="327152"/>
                </a:lnTo>
                <a:lnTo>
                  <a:pt x="359663" y="324485"/>
                </a:lnTo>
                <a:lnTo>
                  <a:pt x="358048" y="316962"/>
                </a:lnTo>
                <a:lnTo>
                  <a:pt x="353694" y="310689"/>
                </a:lnTo>
                <a:lnTo>
                  <a:pt x="347341" y="306393"/>
                </a:lnTo>
                <a:lnTo>
                  <a:pt x="339725" y="304800"/>
                </a:lnTo>
                <a:close/>
              </a:path>
              <a:path w="399414" h="422275">
                <a:moveTo>
                  <a:pt x="210185" y="327152"/>
                </a:moveTo>
                <a:lnTo>
                  <a:pt x="189102" y="327152"/>
                </a:lnTo>
                <a:lnTo>
                  <a:pt x="189102" y="362712"/>
                </a:lnTo>
                <a:lnTo>
                  <a:pt x="210185" y="362712"/>
                </a:lnTo>
                <a:lnTo>
                  <a:pt x="210185" y="327152"/>
                </a:lnTo>
                <a:close/>
              </a:path>
              <a:path w="399414" h="422275">
                <a:moveTo>
                  <a:pt x="359663" y="327152"/>
                </a:moveTo>
                <a:lnTo>
                  <a:pt x="337185" y="327152"/>
                </a:lnTo>
                <a:lnTo>
                  <a:pt x="337185" y="362712"/>
                </a:lnTo>
                <a:lnTo>
                  <a:pt x="359663" y="362712"/>
                </a:lnTo>
                <a:lnTo>
                  <a:pt x="359663" y="327152"/>
                </a:lnTo>
                <a:close/>
              </a:path>
              <a:path w="399414" h="422275">
                <a:moveTo>
                  <a:pt x="210185" y="265175"/>
                </a:moveTo>
                <a:lnTo>
                  <a:pt x="189102" y="265175"/>
                </a:lnTo>
                <a:lnTo>
                  <a:pt x="189102" y="304800"/>
                </a:lnTo>
                <a:lnTo>
                  <a:pt x="210185" y="304800"/>
                </a:lnTo>
                <a:lnTo>
                  <a:pt x="210185" y="265175"/>
                </a:lnTo>
                <a:close/>
              </a:path>
              <a:path w="399414" h="422275">
                <a:moveTo>
                  <a:pt x="193039" y="0"/>
                </a:moveTo>
                <a:lnTo>
                  <a:pt x="153368" y="7235"/>
                </a:lnTo>
                <a:lnTo>
                  <a:pt x="119506" y="27209"/>
                </a:lnTo>
                <a:lnTo>
                  <a:pt x="94313" y="57328"/>
                </a:lnTo>
                <a:lnTo>
                  <a:pt x="80644" y="94996"/>
                </a:lnTo>
                <a:lnTo>
                  <a:pt x="49077" y="103012"/>
                </a:lnTo>
                <a:lnTo>
                  <a:pt x="23463" y="121412"/>
                </a:lnTo>
                <a:lnTo>
                  <a:pt x="6278" y="147716"/>
                </a:lnTo>
                <a:lnTo>
                  <a:pt x="0" y="179450"/>
                </a:lnTo>
                <a:lnTo>
                  <a:pt x="6736" y="212883"/>
                </a:lnTo>
                <a:lnTo>
                  <a:pt x="25130" y="240125"/>
                </a:lnTo>
                <a:lnTo>
                  <a:pt x="52452" y="258460"/>
                </a:lnTo>
                <a:lnTo>
                  <a:pt x="85979" y="265175"/>
                </a:lnTo>
                <a:lnTo>
                  <a:pt x="319913" y="265175"/>
                </a:lnTo>
                <a:lnTo>
                  <a:pt x="350746" y="258921"/>
                </a:lnTo>
                <a:lnTo>
                  <a:pt x="375983" y="241903"/>
                </a:lnTo>
                <a:lnTo>
                  <a:pt x="377166" y="240157"/>
                </a:lnTo>
                <a:lnTo>
                  <a:pt x="85979" y="240157"/>
                </a:lnTo>
                <a:lnTo>
                  <a:pt x="62489" y="235297"/>
                </a:lnTo>
                <a:lnTo>
                  <a:pt x="43132" y="222138"/>
                </a:lnTo>
                <a:lnTo>
                  <a:pt x="29989" y="202813"/>
                </a:lnTo>
                <a:lnTo>
                  <a:pt x="25145" y="179450"/>
                </a:lnTo>
                <a:lnTo>
                  <a:pt x="29989" y="156233"/>
                </a:lnTo>
                <a:lnTo>
                  <a:pt x="43132" y="137350"/>
                </a:lnTo>
                <a:lnTo>
                  <a:pt x="62489" y="124658"/>
                </a:lnTo>
                <a:lnTo>
                  <a:pt x="85979" y="120015"/>
                </a:lnTo>
                <a:lnTo>
                  <a:pt x="103258" y="120015"/>
                </a:lnTo>
                <a:lnTo>
                  <a:pt x="104393" y="108204"/>
                </a:lnTo>
                <a:lnTo>
                  <a:pt x="113458" y="75703"/>
                </a:lnTo>
                <a:lnTo>
                  <a:pt x="132905" y="49275"/>
                </a:lnTo>
                <a:lnTo>
                  <a:pt x="160258" y="31515"/>
                </a:lnTo>
                <a:lnTo>
                  <a:pt x="193039" y="25019"/>
                </a:lnTo>
                <a:lnTo>
                  <a:pt x="262232" y="25019"/>
                </a:lnTo>
                <a:lnTo>
                  <a:pt x="236110" y="8348"/>
                </a:lnTo>
                <a:lnTo>
                  <a:pt x="193039" y="0"/>
                </a:lnTo>
                <a:close/>
              </a:path>
              <a:path w="399414" h="422275">
                <a:moveTo>
                  <a:pt x="377062" y="130556"/>
                </a:moveTo>
                <a:lnTo>
                  <a:pt x="319913" y="130556"/>
                </a:lnTo>
                <a:lnTo>
                  <a:pt x="340655" y="134959"/>
                </a:lnTo>
                <a:lnTo>
                  <a:pt x="357933" y="146923"/>
                </a:lnTo>
                <a:lnTo>
                  <a:pt x="369758" y="164578"/>
                </a:lnTo>
                <a:lnTo>
                  <a:pt x="374142" y="186055"/>
                </a:lnTo>
                <a:lnTo>
                  <a:pt x="369758" y="206724"/>
                </a:lnTo>
                <a:lnTo>
                  <a:pt x="357933" y="223964"/>
                </a:lnTo>
                <a:lnTo>
                  <a:pt x="340655" y="235775"/>
                </a:lnTo>
                <a:lnTo>
                  <a:pt x="319913" y="240157"/>
                </a:lnTo>
                <a:lnTo>
                  <a:pt x="377166" y="240157"/>
                </a:lnTo>
                <a:lnTo>
                  <a:pt x="393029" y="216741"/>
                </a:lnTo>
                <a:lnTo>
                  <a:pt x="399288" y="186055"/>
                </a:lnTo>
                <a:lnTo>
                  <a:pt x="393029" y="154507"/>
                </a:lnTo>
                <a:lnTo>
                  <a:pt x="377062" y="130556"/>
                </a:lnTo>
                <a:close/>
              </a:path>
              <a:path w="399414" h="422275">
                <a:moveTo>
                  <a:pt x="262232" y="25019"/>
                </a:moveTo>
                <a:lnTo>
                  <a:pt x="193039" y="25019"/>
                </a:lnTo>
                <a:lnTo>
                  <a:pt x="227716" y="32172"/>
                </a:lnTo>
                <a:lnTo>
                  <a:pt x="256333" y="51577"/>
                </a:lnTo>
                <a:lnTo>
                  <a:pt x="275782" y="80150"/>
                </a:lnTo>
                <a:lnTo>
                  <a:pt x="282956" y="114808"/>
                </a:lnTo>
                <a:lnTo>
                  <a:pt x="282956" y="118745"/>
                </a:lnTo>
                <a:lnTo>
                  <a:pt x="281558" y="121412"/>
                </a:lnTo>
                <a:lnTo>
                  <a:pt x="280288" y="142494"/>
                </a:lnTo>
                <a:lnTo>
                  <a:pt x="300100" y="134620"/>
                </a:lnTo>
                <a:lnTo>
                  <a:pt x="305435" y="131953"/>
                </a:lnTo>
                <a:lnTo>
                  <a:pt x="312038" y="130556"/>
                </a:lnTo>
                <a:lnTo>
                  <a:pt x="377062" y="130556"/>
                </a:lnTo>
                <a:lnTo>
                  <a:pt x="375983" y="128936"/>
                </a:lnTo>
                <a:lnTo>
                  <a:pt x="350746" y="111795"/>
                </a:lnTo>
                <a:lnTo>
                  <a:pt x="326169" y="106807"/>
                </a:lnTo>
                <a:lnTo>
                  <a:pt x="308101" y="106807"/>
                </a:lnTo>
                <a:lnTo>
                  <a:pt x="296963" y="65097"/>
                </a:lnTo>
                <a:lnTo>
                  <a:pt x="271859" y="31162"/>
                </a:lnTo>
                <a:lnTo>
                  <a:pt x="262232" y="25019"/>
                </a:lnTo>
                <a:close/>
              </a:path>
              <a:path w="399414" h="422275">
                <a:moveTo>
                  <a:pt x="103258" y="120015"/>
                </a:moveTo>
                <a:lnTo>
                  <a:pt x="91186" y="120015"/>
                </a:lnTo>
                <a:lnTo>
                  <a:pt x="103124" y="121412"/>
                </a:lnTo>
                <a:lnTo>
                  <a:pt x="103258" y="120015"/>
                </a:lnTo>
                <a:close/>
              </a:path>
              <a:path w="399414" h="422275">
                <a:moveTo>
                  <a:pt x="319913" y="105537"/>
                </a:moveTo>
                <a:lnTo>
                  <a:pt x="312038" y="105537"/>
                </a:lnTo>
                <a:lnTo>
                  <a:pt x="308101" y="106807"/>
                </a:lnTo>
                <a:lnTo>
                  <a:pt x="326169" y="106807"/>
                </a:lnTo>
                <a:lnTo>
                  <a:pt x="319913" y="1055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69891" y="436626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 h="0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32003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39234" y="367284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40207"/>
                </a:lnTo>
              </a:path>
            </a:pathLst>
          </a:custGeom>
          <a:ln w="32003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00427" y="28270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32003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70532" y="213359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684"/>
                </a:lnTo>
              </a:path>
            </a:pathLst>
          </a:custGeom>
          <a:ln w="3048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03322" y="3214100"/>
            <a:ext cx="1129847" cy="11933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616958" y="1697863"/>
            <a:ext cx="5150485" cy="950594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400" spc="-5" b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9"/>
              </a:rPr>
              <a:t>https://patterns.arcitura.com/soa-patterns/basics/soamanifesto/annotated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dirty="0" u="sng" sz="1400" spc="-5" b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Times New Roman"/>
                <a:cs typeface="Times New Roman"/>
              </a:rPr>
              <a:t>https://</a:t>
            </a:r>
            <a:r>
              <a:rPr dirty="0" u="sng" sz="1400" spc="-5" b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Times New Roman"/>
                <a:cs typeface="Times New Roman"/>
                <a:hlinkClick r:id="rId10"/>
              </a:rPr>
              <a:t>www.youtube.com/watch?v=TauAUHGtH_w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u="sng" sz="1400" spc="-5" b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Times New Roman"/>
                <a:cs typeface="Times New Roman"/>
              </a:rPr>
              <a:t>https://</a:t>
            </a:r>
            <a:r>
              <a:rPr dirty="0" u="sng" sz="1400" spc="-5" b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Times New Roman"/>
                <a:cs typeface="Times New Roman"/>
                <a:hlinkClick r:id="rId11"/>
              </a:rPr>
              <a:t>www.youtube.com/watch?v=-RMrqKL0Z7g&amp;t=16s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608" y="1804238"/>
            <a:ext cx="296100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b="0">
                <a:solidFill>
                  <a:srgbClr val="2FA2DC"/>
                </a:solidFill>
                <a:latin typeface="Arial"/>
                <a:cs typeface="Arial"/>
              </a:rPr>
              <a:t>Ejercicios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20111" y="1554480"/>
            <a:ext cx="399415" cy="422275"/>
          </a:xfrm>
          <a:custGeom>
            <a:avLst/>
            <a:gdLst/>
            <a:ahLst/>
            <a:cxnLst/>
            <a:rect l="l" t="t" r="r" b="b"/>
            <a:pathLst>
              <a:path w="399414" h="422275">
                <a:moveTo>
                  <a:pt x="79375" y="362712"/>
                </a:moveTo>
                <a:lnTo>
                  <a:pt x="23749" y="362712"/>
                </a:lnTo>
                <a:lnTo>
                  <a:pt x="16206" y="364325"/>
                </a:lnTo>
                <a:lnTo>
                  <a:pt x="9890" y="368665"/>
                </a:lnTo>
                <a:lnTo>
                  <a:pt x="5550" y="374981"/>
                </a:lnTo>
                <a:lnTo>
                  <a:pt x="3937" y="382524"/>
                </a:lnTo>
                <a:lnTo>
                  <a:pt x="3937" y="402336"/>
                </a:lnTo>
                <a:lnTo>
                  <a:pt x="5550" y="409878"/>
                </a:lnTo>
                <a:lnTo>
                  <a:pt x="9890" y="416194"/>
                </a:lnTo>
                <a:lnTo>
                  <a:pt x="16206" y="420534"/>
                </a:lnTo>
                <a:lnTo>
                  <a:pt x="23749" y="422148"/>
                </a:lnTo>
                <a:lnTo>
                  <a:pt x="79375" y="422148"/>
                </a:lnTo>
                <a:lnTo>
                  <a:pt x="86917" y="420534"/>
                </a:lnTo>
                <a:lnTo>
                  <a:pt x="93233" y="416194"/>
                </a:lnTo>
                <a:lnTo>
                  <a:pt x="97573" y="409878"/>
                </a:lnTo>
                <a:lnTo>
                  <a:pt x="99187" y="402336"/>
                </a:lnTo>
                <a:lnTo>
                  <a:pt x="99187" y="399669"/>
                </a:lnTo>
                <a:lnTo>
                  <a:pt x="26415" y="399669"/>
                </a:lnTo>
                <a:lnTo>
                  <a:pt x="26415" y="385191"/>
                </a:lnTo>
                <a:lnTo>
                  <a:pt x="99187" y="385191"/>
                </a:lnTo>
                <a:lnTo>
                  <a:pt x="99187" y="382524"/>
                </a:lnTo>
                <a:lnTo>
                  <a:pt x="97573" y="374981"/>
                </a:lnTo>
                <a:lnTo>
                  <a:pt x="93233" y="368665"/>
                </a:lnTo>
                <a:lnTo>
                  <a:pt x="86917" y="364325"/>
                </a:lnTo>
                <a:lnTo>
                  <a:pt x="79375" y="362712"/>
                </a:lnTo>
                <a:close/>
              </a:path>
              <a:path w="399414" h="422275">
                <a:moveTo>
                  <a:pt x="227456" y="362712"/>
                </a:moveTo>
                <a:lnTo>
                  <a:pt x="171831" y="362712"/>
                </a:lnTo>
                <a:lnTo>
                  <a:pt x="164288" y="364325"/>
                </a:lnTo>
                <a:lnTo>
                  <a:pt x="157972" y="368665"/>
                </a:lnTo>
                <a:lnTo>
                  <a:pt x="153632" y="374981"/>
                </a:lnTo>
                <a:lnTo>
                  <a:pt x="152019" y="382524"/>
                </a:lnTo>
                <a:lnTo>
                  <a:pt x="152019" y="402336"/>
                </a:lnTo>
                <a:lnTo>
                  <a:pt x="153632" y="409878"/>
                </a:lnTo>
                <a:lnTo>
                  <a:pt x="157972" y="416194"/>
                </a:lnTo>
                <a:lnTo>
                  <a:pt x="164288" y="420534"/>
                </a:lnTo>
                <a:lnTo>
                  <a:pt x="171831" y="422148"/>
                </a:lnTo>
                <a:lnTo>
                  <a:pt x="227456" y="422148"/>
                </a:lnTo>
                <a:lnTo>
                  <a:pt x="234999" y="420534"/>
                </a:lnTo>
                <a:lnTo>
                  <a:pt x="241315" y="416194"/>
                </a:lnTo>
                <a:lnTo>
                  <a:pt x="245655" y="409878"/>
                </a:lnTo>
                <a:lnTo>
                  <a:pt x="247269" y="402336"/>
                </a:lnTo>
                <a:lnTo>
                  <a:pt x="247269" y="399669"/>
                </a:lnTo>
                <a:lnTo>
                  <a:pt x="174498" y="399669"/>
                </a:lnTo>
                <a:lnTo>
                  <a:pt x="174498" y="385191"/>
                </a:lnTo>
                <a:lnTo>
                  <a:pt x="247269" y="385191"/>
                </a:lnTo>
                <a:lnTo>
                  <a:pt x="247269" y="382524"/>
                </a:lnTo>
                <a:lnTo>
                  <a:pt x="245655" y="374981"/>
                </a:lnTo>
                <a:lnTo>
                  <a:pt x="241315" y="368665"/>
                </a:lnTo>
                <a:lnTo>
                  <a:pt x="234999" y="364325"/>
                </a:lnTo>
                <a:lnTo>
                  <a:pt x="227456" y="362712"/>
                </a:lnTo>
                <a:close/>
              </a:path>
              <a:path w="399414" h="422275">
                <a:moveTo>
                  <a:pt x="375538" y="362712"/>
                </a:moveTo>
                <a:lnTo>
                  <a:pt x="319913" y="362712"/>
                </a:lnTo>
                <a:lnTo>
                  <a:pt x="312370" y="364325"/>
                </a:lnTo>
                <a:lnTo>
                  <a:pt x="306054" y="368665"/>
                </a:lnTo>
                <a:lnTo>
                  <a:pt x="301714" y="374981"/>
                </a:lnTo>
                <a:lnTo>
                  <a:pt x="300100" y="382524"/>
                </a:lnTo>
                <a:lnTo>
                  <a:pt x="300100" y="402336"/>
                </a:lnTo>
                <a:lnTo>
                  <a:pt x="301714" y="409878"/>
                </a:lnTo>
                <a:lnTo>
                  <a:pt x="306054" y="416194"/>
                </a:lnTo>
                <a:lnTo>
                  <a:pt x="312370" y="420534"/>
                </a:lnTo>
                <a:lnTo>
                  <a:pt x="319913" y="422148"/>
                </a:lnTo>
                <a:lnTo>
                  <a:pt x="375538" y="422148"/>
                </a:lnTo>
                <a:lnTo>
                  <a:pt x="383081" y="420534"/>
                </a:lnTo>
                <a:lnTo>
                  <a:pt x="389397" y="416194"/>
                </a:lnTo>
                <a:lnTo>
                  <a:pt x="393737" y="409878"/>
                </a:lnTo>
                <a:lnTo>
                  <a:pt x="395350" y="402336"/>
                </a:lnTo>
                <a:lnTo>
                  <a:pt x="395350" y="399669"/>
                </a:lnTo>
                <a:lnTo>
                  <a:pt x="322580" y="399669"/>
                </a:lnTo>
                <a:lnTo>
                  <a:pt x="322580" y="385191"/>
                </a:lnTo>
                <a:lnTo>
                  <a:pt x="395350" y="385191"/>
                </a:lnTo>
                <a:lnTo>
                  <a:pt x="395350" y="382524"/>
                </a:lnTo>
                <a:lnTo>
                  <a:pt x="393737" y="374981"/>
                </a:lnTo>
                <a:lnTo>
                  <a:pt x="389397" y="368665"/>
                </a:lnTo>
                <a:lnTo>
                  <a:pt x="383081" y="364325"/>
                </a:lnTo>
                <a:lnTo>
                  <a:pt x="375538" y="362712"/>
                </a:lnTo>
                <a:close/>
              </a:path>
              <a:path w="399414" h="422275">
                <a:moveTo>
                  <a:pt x="99187" y="385191"/>
                </a:moveTo>
                <a:lnTo>
                  <a:pt x="76707" y="385191"/>
                </a:lnTo>
                <a:lnTo>
                  <a:pt x="76707" y="399669"/>
                </a:lnTo>
                <a:lnTo>
                  <a:pt x="99187" y="399669"/>
                </a:lnTo>
                <a:lnTo>
                  <a:pt x="99187" y="385191"/>
                </a:lnTo>
                <a:close/>
              </a:path>
              <a:path w="399414" h="422275">
                <a:moveTo>
                  <a:pt x="247269" y="385191"/>
                </a:moveTo>
                <a:lnTo>
                  <a:pt x="224789" y="385191"/>
                </a:lnTo>
                <a:lnTo>
                  <a:pt x="224789" y="399669"/>
                </a:lnTo>
                <a:lnTo>
                  <a:pt x="247269" y="399669"/>
                </a:lnTo>
                <a:lnTo>
                  <a:pt x="247269" y="385191"/>
                </a:lnTo>
                <a:close/>
              </a:path>
              <a:path w="399414" h="422275">
                <a:moveTo>
                  <a:pt x="395350" y="385191"/>
                </a:moveTo>
                <a:lnTo>
                  <a:pt x="372871" y="385191"/>
                </a:lnTo>
                <a:lnTo>
                  <a:pt x="372871" y="399669"/>
                </a:lnTo>
                <a:lnTo>
                  <a:pt x="395350" y="399669"/>
                </a:lnTo>
                <a:lnTo>
                  <a:pt x="395350" y="385191"/>
                </a:lnTo>
                <a:close/>
              </a:path>
              <a:path w="399414" h="422275">
                <a:moveTo>
                  <a:pt x="339725" y="304800"/>
                </a:moveTo>
                <a:lnTo>
                  <a:pt x="59562" y="304800"/>
                </a:lnTo>
                <a:lnTo>
                  <a:pt x="52165" y="306393"/>
                </a:lnTo>
                <a:lnTo>
                  <a:pt x="46291" y="310689"/>
                </a:lnTo>
                <a:lnTo>
                  <a:pt x="42417" y="316962"/>
                </a:lnTo>
                <a:lnTo>
                  <a:pt x="41020" y="324485"/>
                </a:lnTo>
                <a:lnTo>
                  <a:pt x="41020" y="362712"/>
                </a:lnTo>
                <a:lnTo>
                  <a:pt x="62102" y="362712"/>
                </a:lnTo>
                <a:lnTo>
                  <a:pt x="62102" y="327152"/>
                </a:lnTo>
                <a:lnTo>
                  <a:pt x="359663" y="327152"/>
                </a:lnTo>
                <a:lnTo>
                  <a:pt x="359663" y="324485"/>
                </a:lnTo>
                <a:lnTo>
                  <a:pt x="358048" y="316962"/>
                </a:lnTo>
                <a:lnTo>
                  <a:pt x="353694" y="310689"/>
                </a:lnTo>
                <a:lnTo>
                  <a:pt x="347341" y="306393"/>
                </a:lnTo>
                <a:lnTo>
                  <a:pt x="339725" y="304800"/>
                </a:lnTo>
                <a:close/>
              </a:path>
              <a:path w="399414" h="422275">
                <a:moveTo>
                  <a:pt x="210185" y="327152"/>
                </a:moveTo>
                <a:lnTo>
                  <a:pt x="189102" y="327152"/>
                </a:lnTo>
                <a:lnTo>
                  <a:pt x="189102" y="362712"/>
                </a:lnTo>
                <a:lnTo>
                  <a:pt x="210185" y="362712"/>
                </a:lnTo>
                <a:lnTo>
                  <a:pt x="210185" y="327152"/>
                </a:lnTo>
                <a:close/>
              </a:path>
              <a:path w="399414" h="422275">
                <a:moveTo>
                  <a:pt x="359663" y="327152"/>
                </a:moveTo>
                <a:lnTo>
                  <a:pt x="337185" y="327152"/>
                </a:lnTo>
                <a:lnTo>
                  <a:pt x="337185" y="362712"/>
                </a:lnTo>
                <a:lnTo>
                  <a:pt x="359663" y="362712"/>
                </a:lnTo>
                <a:lnTo>
                  <a:pt x="359663" y="327152"/>
                </a:lnTo>
                <a:close/>
              </a:path>
              <a:path w="399414" h="422275">
                <a:moveTo>
                  <a:pt x="210185" y="265175"/>
                </a:moveTo>
                <a:lnTo>
                  <a:pt x="189102" y="265175"/>
                </a:lnTo>
                <a:lnTo>
                  <a:pt x="189102" y="304800"/>
                </a:lnTo>
                <a:lnTo>
                  <a:pt x="210185" y="304800"/>
                </a:lnTo>
                <a:lnTo>
                  <a:pt x="210185" y="265175"/>
                </a:lnTo>
                <a:close/>
              </a:path>
              <a:path w="399414" h="422275">
                <a:moveTo>
                  <a:pt x="193039" y="0"/>
                </a:moveTo>
                <a:lnTo>
                  <a:pt x="153368" y="7235"/>
                </a:lnTo>
                <a:lnTo>
                  <a:pt x="119506" y="27209"/>
                </a:lnTo>
                <a:lnTo>
                  <a:pt x="94313" y="57328"/>
                </a:lnTo>
                <a:lnTo>
                  <a:pt x="80644" y="94996"/>
                </a:lnTo>
                <a:lnTo>
                  <a:pt x="49077" y="103012"/>
                </a:lnTo>
                <a:lnTo>
                  <a:pt x="23463" y="121412"/>
                </a:lnTo>
                <a:lnTo>
                  <a:pt x="6278" y="147716"/>
                </a:lnTo>
                <a:lnTo>
                  <a:pt x="0" y="179450"/>
                </a:lnTo>
                <a:lnTo>
                  <a:pt x="6736" y="212883"/>
                </a:lnTo>
                <a:lnTo>
                  <a:pt x="25130" y="240125"/>
                </a:lnTo>
                <a:lnTo>
                  <a:pt x="52452" y="258460"/>
                </a:lnTo>
                <a:lnTo>
                  <a:pt x="85979" y="265175"/>
                </a:lnTo>
                <a:lnTo>
                  <a:pt x="319913" y="265175"/>
                </a:lnTo>
                <a:lnTo>
                  <a:pt x="350746" y="258921"/>
                </a:lnTo>
                <a:lnTo>
                  <a:pt x="375983" y="241903"/>
                </a:lnTo>
                <a:lnTo>
                  <a:pt x="377166" y="240157"/>
                </a:lnTo>
                <a:lnTo>
                  <a:pt x="85979" y="240157"/>
                </a:lnTo>
                <a:lnTo>
                  <a:pt x="62489" y="235297"/>
                </a:lnTo>
                <a:lnTo>
                  <a:pt x="43132" y="222138"/>
                </a:lnTo>
                <a:lnTo>
                  <a:pt x="29989" y="202813"/>
                </a:lnTo>
                <a:lnTo>
                  <a:pt x="25145" y="179450"/>
                </a:lnTo>
                <a:lnTo>
                  <a:pt x="29989" y="156233"/>
                </a:lnTo>
                <a:lnTo>
                  <a:pt x="43132" y="137350"/>
                </a:lnTo>
                <a:lnTo>
                  <a:pt x="62489" y="124658"/>
                </a:lnTo>
                <a:lnTo>
                  <a:pt x="85979" y="120015"/>
                </a:lnTo>
                <a:lnTo>
                  <a:pt x="103258" y="120015"/>
                </a:lnTo>
                <a:lnTo>
                  <a:pt x="104393" y="108204"/>
                </a:lnTo>
                <a:lnTo>
                  <a:pt x="113458" y="75703"/>
                </a:lnTo>
                <a:lnTo>
                  <a:pt x="132905" y="49275"/>
                </a:lnTo>
                <a:lnTo>
                  <a:pt x="160258" y="31515"/>
                </a:lnTo>
                <a:lnTo>
                  <a:pt x="193039" y="25019"/>
                </a:lnTo>
                <a:lnTo>
                  <a:pt x="262232" y="25019"/>
                </a:lnTo>
                <a:lnTo>
                  <a:pt x="236110" y="8348"/>
                </a:lnTo>
                <a:lnTo>
                  <a:pt x="193039" y="0"/>
                </a:lnTo>
                <a:close/>
              </a:path>
              <a:path w="399414" h="422275">
                <a:moveTo>
                  <a:pt x="377062" y="130556"/>
                </a:moveTo>
                <a:lnTo>
                  <a:pt x="319913" y="130556"/>
                </a:lnTo>
                <a:lnTo>
                  <a:pt x="340655" y="134959"/>
                </a:lnTo>
                <a:lnTo>
                  <a:pt x="357933" y="146923"/>
                </a:lnTo>
                <a:lnTo>
                  <a:pt x="369758" y="164578"/>
                </a:lnTo>
                <a:lnTo>
                  <a:pt x="374142" y="186055"/>
                </a:lnTo>
                <a:lnTo>
                  <a:pt x="369758" y="206724"/>
                </a:lnTo>
                <a:lnTo>
                  <a:pt x="357933" y="223964"/>
                </a:lnTo>
                <a:lnTo>
                  <a:pt x="340655" y="235775"/>
                </a:lnTo>
                <a:lnTo>
                  <a:pt x="319913" y="240157"/>
                </a:lnTo>
                <a:lnTo>
                  <a:pt x="377166" y="240157"/>
                </a:lnTo>
                <a:lnTo>
                  <a:pt x="393029" y="216741"/>
                </a:lnTo>
                <a:lnTo>
                  <a:pt x="399288" y="186055"/>
                </a:lnTo>
                <a:lnTo>
                  <a:pt x="393029" y="154507"/>
                </a:lnTo>
                <a:lnTo>
                  <a:pt x="377062" y="130556"/>
                </a:lnTo>
                <a:close/>
              </a:path>
              <a:path w="399414" h="422275">
                <a:moveTo>
                  <a:pt x="262232" y="25019"/>
                </a:moveTo>
                <a:lnTo>
                  <a:pt x="193039" y="25019"/>
                </a:lnTo>
                <a:lnTo>
                  <a:pt x="227716" y="32172"/>
                </a:lnTo>
                <a:lnTo>
                  <a:pt x="256333" y="51577"/>
                </a:lnTo>
                <a:lnTo>
                  <a:pt x="275782" y="80150"/>
                </a:lnTo>
                <a:lnTo>
                  <a:pt x="282956" y="114808"/>
                </a:lnTo>
                <a:lnTo>
                  <a:pt x="282956" y="118745"/>
                </a:lnTo>
                <a:lnTo>
                  <a:pt x="281558" y="121412"/>
                </a:lnTo>
                <a:lnTo>
                  <a:pt x="280288" y="142494"/>
                </a:lnTo>
                <a:lnTo>
                  <a:pt x="300100" y="134620"/>
                </a:lnTo>
                <a:lnTo>
                  <a:pt x="305435" y="131953"/>
                </a:lnTo>
                <a:lnTo>
                  <a:pt x="312038" y="130556"/>
                </a:lnTo>
                <a:lnTo>
                  <a:pt x="377062" y="130556"/>
                </a:lnTo>
                <a:lnTo>
                  <a:pt x="375983" y="128936"/>
                </a:lnTo>
                <a:lnTo>
                  <a:pt x="350746" y="111795"/>
                </a:lnTo>
                <a:lnTo>
                  <a:pt x="326169" y="106807"/>
                </a:lnTo>
                <a:lnTo>
                  <a:pt x="308101" y="106807"/>
                </a:lnTo>
                <a:lnTo>
                  <a:pt x="296963" y="65097"/>
                </a:lnTo>
                <a:lnTo>
                  <a:pt x="271859" y="31162"/>
                </a:lnTo>
                <a:lnTo>
                  <a:pt x="262232" y="25019"/>
                </a:lnTo>
                <a:close/>
              </a:path>
              <a:path w="399414" h="422275">
                <a:moveTo>
                  <a:pt x="103258" y="120015"/>
                </a:moveTo>
                <a:lnTo>
                  <a:pt x="91186" y="120015"/>
                </a:lnTo>
                <a:lnTo>
                  <a:pt x="103124" y="121412"/>
                </a:lnTo>
                <a:lnTo>
                  <a:pt x="103258" y="120015"/>
                </a:lnTo>
                <a:close/>
              </a:path>
              <a:path w="399414" h="422275">
                <a:moveTo>
                  <a:pt x="319913" y="105537"/>
                </a:moveTo>
                <a:lnTo>
                  <a:pt x="312038" y="105537"/>
                </a:lnTo>
                <a:lnTo>
                  <a:pt x="308101" y="106807"/>
                </a:lnTo>
                <a:lnTo>
                  <a:pt x="326169" y="106807"/>
                </a:lnTo>
                <a:lnTo>
                  <a:pt x="319913" y="1055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69891" y="436626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 h="0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32003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39234" y="367284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40207"/>
                </a:lnTo>
              </a:path>
            </a:pathLst>
          </a:custGeom>
          <a:ln w="32003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00427" y="28270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32003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70532" y="213359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684"/>
                </a:lnTo>
              </a:path>
            </a:pathLst>
          </a:custGeom>
          <a:ln w="3048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90627" y="3219632"/>
            <a:ext cx="1155237" cy="9140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495291" y="1855089"/>
            <a:ext cx="60991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Realizar </a:t>
            </a:r>
            <a:r>
              <a:rPr dirty="0" sz="1800" b="1">
                <a:latin typeface="Arial"/>
                <a:cs typeface="Arial"/>
              </a:rPr>
              <a:t>los </a:t>
            </a:r>
            <a:r>
              <a:rPr dirty="0" sz="1800" spc="-5" b="1">
                <a:latin typeface="Arial"/>
                <a:cs typeface="Arial"/>
              </a:rPr>
              <a:t>ejercicios del material </a:t>
            </a:r>
            <a:r>
              <a:rPr dirty="0" sz="1800" spc="-10" b="1">
                <a:latin typeface="Arial"/>
                <a:cs typeface="Arial"/>
              </a:rPr>
              <a:t>enviado </a:t>
            </a:r>
            <a:r>
              <a:rPr dirty="0" sz="1800" b="1">
                <a:latin typeface="Arial"/>
                <a:cs typeface="Arial"/>
              </a:rPr>
              <a:t>por</a:t>
            </a:r>
            <a:r>
              <a:rPr dirty="0" sz="1800" spc="8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Arcitura.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95291" y="2403728"/>
            <a:ext cx="6908165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lvl="1" marL="393065" indent="-3810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93700" algn="l"/>
              </a:tabLst>
            </a:pPr>
            <a:r>
              <a:rPr dirty="0" sz="1800" spc="-5">
                <a:latin typeface="Arial"/>
                <a:cs typeface="Arial"/>
              </a:rPr>
              <a:t>Rellenar espacios en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blanco</a:t>
            </a:r>
            <a:endParaRPr sz="1800">
              <a:latin typeface="Arial"/>
              <a:cs typeface="Arial"/>
            </a:endParaRPr>
          </a:p>
          <a:p>
            <a:pPr lvl="1" marL="393065" indent="-381000">
              <a:lnSpc>
                <a:spcPct val="100000"/>
              </a:lnSpc>
              <a:buAutoNum type="arabicPeriod"/>
              <a:tabLst>
                <a:tab pos="393700" algn="l"/>
              </a:tabLst>
            </a:pPr>
            <a:r>
              <a:rPr dirty="0" sz="1800" spc="-5">
                <a:latin typeface="Arial"/>
                <a:cs typeface="Arial"/>
              </a:rPr>
              <a:t>Rellenar espacios en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blanco</a:t>
            </a:r>
            <a:endParaRPr sz="1800">
              <a:latin typeface="Arial"/>
              <a:cs typeface="Arial"/>
            </a:endParaRPr>
          </a:p>
          <a:p>
            <a:pPr lvl="1" marL="393065" indent="-381000">
              <a:lnSpc>
                <a:spcPct val="100000"/>
              </a:lnSpc>
              <a:buAutoNum type="arabicPeriod"/>
              <a:tabLst>
                <a:tab pos="393700" algn="l"/>
              </a:tabLst>
            </a:pPr>
            <a:r>
              <a:rPr dirty="0" sz="1800" spc="-5">
                <a:latin typeface="Arial"/>
                <a:cs typeface="Arial"/>
              </a:rPr>
              <a:t>Rellenar espacios en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blanco</a:t>
            </a:r>
            <a:endParaRPr sz="1800">
              <a:latin typeface="Arial"/>
              <a:cs typeface="Arial"/>
            </a:endParaRPr>
          </a:p>
          <a:p>
            <a:pPr lvl="1" marL="393700" indent="-381635">
              <a:lnSpc>
                <a:spcPct val="100000"/>
              </a:lnSpc>
              <a:buAutoNum type="arabicPeriod"/>
              <a:tabLst>
                <a:tab pos="394335" algn="l"/>
              </a:tabLst>
            </a:pPr>
            <a:r>
              <a:rPr dirty="0" sz="1800" spc="-10">
                <a:latin typeface="Arial"/>
                <a:cs typeface="Arial"/>
              </a:rPr>
              <a:t>Haga </a:t>
            </a:r>
            <a:r>
              <a:rPr dirty="0" sz="1800" spc="-5">
                <a:latin typeface="Arial"/>
                <a:cs typeface="Arial"/>
              </a:rPr>
              <a:t>coincidir los principios de </a:t>
            </a:r>
            <a:r>
              <a:rPr dirty="0" sz="1800">
                <a:latin typeface="Arial"/>
                <a:cs typeface="Arial"/>
              </a:rPr>
              <a:t>la </a:t>
            </a:r>
            <a:r>
              <a:rPr dirty="0" sz="1800" spc="-5">
                <a:latin typeface="Arial"/>
                <a:cs typeface="Arial"/>
              </a:rPr>
              <a:t>orientación </a:t>
            </a: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5">
                <a:latin typeface="Arial"/>
                <a:cs typeface="Arial"/>
              </a:rPr>
              <a:t>servicios con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las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declaraciones</a:t>
            </a:r>
            <a:endParaRPr sz="1800">
              <a:latin typeface="Arial"/>
              <a:cs typeface="Arial"/>
            </a:endParaRPr>
          </a:p>
          <a:p>
            <a:pPr lvl="1" marL="393065" indent="-381000">
              <a:lnSpc>
                <a:spcPct val="100000"/>
              </a:lnSpc>
              <a:buAutoNum type="arabicPeriod" startAt="5"/>
              <a:tabLst>
                <a:tab pos="393700" algn="l"/>
              </a:tabLst>
            </a:pPr>
            <a:r>
              <a:rPr dirty="0" sz="1800" spc="-5">
                <a:latin typeface="Arial"/>
                <a:cs typeface="Arial"/>
              </a:rPr>
              <a:t>Rellenar espacios en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blanco</a:t>
            </a:r>
            <a:endParaRPr sz="1800">
              <a:latin typeface="Arial"/>
              <a:cs typeface="Arial"/>
            </a:endParaRPr>
          </a:p>
          <a:p>
            <a:pPr lvl="1" marL="393065" indent="-381000">
              <a:lnSpc>
                <a:spcPct val="100000"/>
              </a:lnSpc>
              <a:buAutoNum type="arabicPeriod" startAt="5"/>
              <a:tabLst>
                <a:tab pos="393700" algn="l"/>
              </a:tabLst>
            </a:pPr>
            <a:r>
              <a:rPr dirty="0" sz="1800" spc="-5">
                <a:latin typeface="Arial"/>
                <a:cs typeface="Arial"/>
              </a:rPr>
              <a:t>Rellenar espacios en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blanco</a:t>
            </a:r>
            <a:endParaRPr sz="1800">
              <a:latin typeface="Arial"/>
              <a:cs typeface="Arial"/>
            </a:endParaRPr>
          </a:p>
          <a:p>
            <a:pPr lvl="1" marL="393065" indent="-381000">
              <a:lnSpc>
                <a:spcPct val="100000"/>
              </a:lnSpc>
              <a:buAutoNum type="arabicPeriod" startAt="5"/>
              <a:tabLst>
                <a:tab pos="393700" algn="l"/>
              </a:tabLst>
            </a:pPr>
            <a:r>
              <a:rPr dirty="0" sz="1800" spc="-5">
                <a:latin typeface="Arial"/>
                <a:cs typeface="Arial"/>
              </a:rPr>
              <a:t>Rellenar espacios en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blanco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5262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Introducción </a:t>
            </a:r>
            <a:r>
              <a:rPr dirty="0" sz="1800" spc="-5" b="1">
                <a:latin typeface="Arial"/>
                <a:cs typeface="Arial"/>
              </a:rPr>
              <a:t>a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spc="-5" b="1">
                <a:latin typeface="Arial"/>
                <a:cs typeface="Arial"/>
              </a:rPr>
              <a:t>y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01758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En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el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mundo cotidiano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que nos rodea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los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servicios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son</a:t>
            </a:r>
            <a:r>
              <a:rPr dirty="0" sz="2800" spc="3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comunes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321362" y="1650400"/>
            <a:ext cx="654161" cy="887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181551" y="3103389"/>
            <a:ext cx="933785" cy="945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62534" y="1781937"/>
            <a:ext cx="8169275" cy="36296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602615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Cualquier </a:t>
            </a:r>
            <a:r>
              <a:rPr dirty="0" sz="2000" b="1">
                <a:latin typeface="Arial"/>
                <a:cs typeface="Arial"/>
              </a:rPr>
              <a:t>persona </a:t>
            </a:r>
            <a:r>
              <a:rPr dirty="0" sz="2000">
                <a:latin typeface="Arial"/>
                <a:cs typeface="Arial"/>
              </a:rPr>
              <a:t>que </a:t>
            </a:r>
            <a:r>
              <a:rPr dirty="0" sz="2000" b="1">
                <a:latin typeface="Arial"/>
                <a:cs typeface="Arial"/>
              </a:rPr>
              <a:t>realice una tarea </a:t>
            </a:r>
            <a:r>
              <a:rPr dirty="0" sz="2000">
                <a:latin typeface="Arial"/>
                <a:cs typeface="Arial"/>
              </a:rPr>
              <a:t>en apoyo de "otros"</a:t>
            </a:r>
            <a:r>
              <a:rPr dirty="0" sz="2000" spc="-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está  entregando un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"</a:t>
            </a:r>
            <a:r>
              <a:rPr dirty="0" sz="2000" spc="-5" b="1">
                <a:latin typeface="Arial"/>
                <a:cs typeface="Arial"/>
              </a:rPr>
              <a:t>servicio</a:t>
            </a:r>
            <a:r>
              <a:rPr dirty="0" sz="2000" spc="-5">
                <a:latin typeface="Arial"/>
                <a:cs typeface="Arial"/>
              </a:rPr>
              <a:t>".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 marR="6032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Cualquier </a:t>
            </a:r>
            <a:r>
              <a:rPr dirty="0" sz="2000" b="1">
                <a:latin typeface="Arial"/>
                <a:cs typeface="Arial"/>
              </a:rPr>
              <a:t>grupo de </a:t>
            </a:r>
            <a:r>
              <a:rPr dirty="0" sz="2000" spc="-5" b="1">
                <a:latin typeface="Arial"/>
                <a:cs typeface="Arial"/>
              </a:rPr>
              <a:t>individuos </a:t>
            </a:r>
            <a:r>
              <a:rPr dirty="0" sz="2000">
                <a:latin typeface="Arial"/>
                <a:cs typeface="Arial"/>
              </a:rPr>
              <a:t>que </a:t>
            </a:r>
            <a:r>
              <a:rPr dirty="0" sz="2000" b="1">
                <a:latin typeface="Arial"/>
                <a:cs typeface="Arial"/>
              </a:rPr>
              <a:t>colectivamente </a:t>
            </a:r>
            <a:r>
              <a:rPr dirty="0" sz="2000">
                <a:latin typeface="Arial"/>
                <a:cs typeface="Arial"/>
              </a:rPr>
              <a:t>realizan una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tarea  para apoyar una </a:t>
            </a:r>
            <a:r>
              <a:rPr dirty="0" sz="2000" b="1">
                <a:latin typeface="Arial"/>
                <a:cs typeface="Arial"/>
              </a:rPr>
              <a:t>tarea </a:t>
            </a:r>
            <a:r>
              <a:rPr dirty="0" sz="2000">
                <a:latin typeface="Arial"/>
                <a:cs typeface="Arial"/>
              </a:rPr>
              <a:t>más grande también están demostrando la  entrega de un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servicio</a:t>
            </a:r>
            <a:r>
              <a:rPr dirty="0" sz="2000" spc="-5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Del mismo modo, una </a:t>
            </a:r>
            <a:r>
              <a:rPr dirty="0" sz="2000" b="1">
                <a:latin typeface="Arial"/>
                <a:cs typeface="Arial"/>
              </a:rPr>
              <a:t>organización </a:t>
            </a:r>
            <a:r>
              <a:rPr dirty="0" sz="2000">
                <a:latin typeface="Arial"/>
                <a:cs typeface="Arial"/>
              </a:rPr>
              <a:t>que lleva a cabo </a:t>
            </a:r>
            <a:r>
              <a:rPr dirty="0" sz="2000" b="1">
                <a:latin typeface="Arial"/>
                <a:cs typeface="Arial"/>
              </a:rPr>
              <a:t>tareas</a:t>
            </a:r>
            <a:r>
              <a:rPr dirty="0" sz="2000" spc="-15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asociadas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411220" algn="l"/>
              </a:tabLst>
            </a:pPr>
            <a:r>
              <a:rPr dirty="0" sz="2000">
                <a:latin typeface="Arial"/>
                <a:cs typeface="Arial"/>
              </a:rPr>
              <a:t>con su </a:t>
            </a:r>
            <a:r>
              <a:rPr dirty="0" sz="2000" b="1">
                <a:latin typeface="Arial"/>
                <a:cs typeface="Arial"/>
              </a:rPr>
              <a:t>propósito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o</a:t>
            </a:r>
            <a:r>
              <a:rPr dirty="0" sz="2000" spc="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negocio	</a:t>
            </a:r>
            <a:r>
              <a:rPr dirty="0" sz="2000">
                <a:latin typeface="Arial"/>
                <a:cs typeface="Arial"/>
              </a:rPr>
              <a:t>también está proporcionando un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servicio</a:t>
            </a:r>
            <a:r>
              <a:rPr dirty="0" sz="2000" spc="-5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173002" y="4658913"/>
            <a:ext cx="1004224" cy="1004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70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82870" y="3111246"/>
            <a:ext cx="1825625" cy="60515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800" b="0">
                <a:latin typeface="Arial"/>
                <a:cs typeface="Arial"/>
              </a:rPr>
              <a:t>G</a:t>
            </a:r>
            <a:r>
              <a:rPr dirty="0" sz="3800" spc="10" b="0">
                <a:latin typeface="Arial"/>
                <a:cs typeface="Arial"/>
              </a:rPr>
              <a:t>r</a:t>
            </a:r>
            <a:r>
              <a:rPr dirty="0" sz="3800" b="0">
                <a:latin typeface="Arial"/>
                <a:cs typeface="Arial"/>
              </a:rPr>
              <a:t>acias.</a:t>
            </a:r>
            <a:endParaRPr sz="3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69891" y="436626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 h="0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32003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39234" y="367284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40207"/>
                </a:lnTo>
              </a:path>
            </a:pathLst>
          </a:custGeom>
          <a:ln w="32003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00427" y="28270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32003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70532" y="213359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684"/>
                </a:lnTo>
              </a:path>
            </a:pathLst>
          </a:custGeom>
          <a:ln w="3048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71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07137" rIns="0" bIns="0" rtlCol="0" vert="horz">
            <a:spAutoFit/>
          </a:bodyPr>
          <a:lstStyle/>
          <a:p>
            <a:pPr marL="3171825" marR="5080" indent="-2274570">
              <a:lnSpc>
                <a:spcPct val="100000"/>
              </a:lnSpc>
              <a:spcBef>
                <a:spcPts val="100"/>
              </a:spcBef>
            </a:pPr>
            <a:r>
              <a:rPr dirty="0"/>
              <a:t>Consulta </a:t>
            </a:r>
            <a:r>
              <a:rPr dirty="0" spc="-5"/>
              <a:t>la programación de cursos para </a:t>
            </a:r>
            <a:r>
              <a:rPr dirty="0" spc="-15"/>
              <a:t>LATAM </a:t>
            </a:r>
            <a:r>
              <a:rPr dirty="0"/>
              <a:t>o </a:t>
            </a:r>
            <a:r>
              <a:rPr dirty="0" spc="-5"/>
              <a:t>contáctanos para </a:t>
            </a:r>
            <a:r>
              <a:rPr dirty="0"/>
              <a:t>los  </a:t>
            </a:r>
            <a:r>
              <a:rPr dirty="0" spc="-5"/>
              <a:t>entrenamientos </a:t>
            </a:r>
            <a:r>
              <a:rPr dirty="0" spc="-10"/>
              <a:t>en </a:t>
            </a:r>
            <a:r>
              <a:rPr dirty="0"/>
              <a:t>tu</a:t>
            </a:r>
            <a:r>
              <a:rPr dirty="0" spc="15"/>
              <a:t> </a:t>
            </a:r>
            <a:r>
              <a:rPr dirty="0" spc="-5"/>
              <a:t>empresa.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97429" y="3113659"/>
            <a:ext cx="759333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887094" marR="877569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Más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10" b="1">
                <a:latin typeface="Arial"/>
                <a:cs typeface="Arial"/>
              </a:rPr>
              <a:t>3000 </a:t>
            </a:r>
            <a:r>
              <a:rPr dirty="0" sz="1800" spc="-5" b="1">
                <a:latin typeface="Arial"/>
                <a:cs typeface="Arial"/>
              </a:rPr>
              <a:t>Estudiantes satisfechos </a:t>
            </a:r>
            <a:r>
              <a:rPr dirty="0" sz="1800" spc="-10" b="1">
                <a:latin typeface="Arial"/>
                <a:cs typeface="Arial"/>
              </a:rPr>
              <a:t>en </a:t>
            </a:r>
            <a:r>
              <a:rPr dirty="0" sz="1800" b="1">
                <a:latin typeface="Arial"/>
                <a:cs typeface="Arial"/>
              </a:rPr>
              <a:t>toda </a:t>
            </a:r>
            <a:r>
              <a:rPr dirty="0" sz="1800" spc="-15" b="1">
                <a:latin typeface="Arial"/>
                <a:cs typeface="Arial"/>
              </a:rPr>
              <a:t>LATAM.  </a:t>
            </a:r>
            <a:r>
              <a:rPr dirty="0" sz="1800" spc="-5" b="1">
                <a:latin typeface="Arial"/>
                <a:cs typeface="Arial"/>
              </a:rPr>
              <a:t>Más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100 Empresas capacitadas en </a:t>
            </a:r>
            <a:r>
              <a:rPr dirty="0" sz="1800" b="1">
                <a:latin typeface="Arial"/>
                <a:cs typeface="Arial"/>
              </a:rPr>
              <a:t>toda </a:t>
            </a:r>
            <a:r>
              <a:rPr dirty="0" sz="1800" spc="-15" b="1">
                <a:latin typeface="Arial"/>
                <a:cs typeface="Arial"/>
              </a:rPr>
              <a:t>LATAM.  </a:t>
            </a:r>
            <a:r>
              <a:rPr dirty="0" sz="1800" spc="-5" b="1">
                <a:latin typeface="Arial"/>
                <a:cs typeface="Arial"/>
              </a:rPr>
              <a:t>Un </a:t>
            </a:r>
            <a:r>
              <a:rPr dirty="0" sz="1800" b="1">
                <a:latin typeface="Arial"/>
                <a:cs typeface="Arial"/>
              </a:rPr>
              <a:t>portafolio </a:t>
            </a:r>
            <a:r>
              <a:rPr dirty="0" sz="1800" spc="-5" b="1">
                <a:latin typeface="Arial"/>
                <a:cs typeface="Arial"/>
              </a:rPr>
              <a:t>amplio de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cursos.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Cursos en </a:t>
            </a:r>
            <a:r>
              <a:rPr dirty="0" sz="1800" b="1">
                <a:latin typeface="Arial"/>
                <a:cs typeface="Arial"/>
              </a:rPr>
              <a:t>modalidad </a:t>
            </a:r>
            <a:r>
              <a:rPr dirty="0" sz="1800" spc="-10" b="1">
                <a:latin typeface="Arial"/>
                <a:cs typeface="Arial"/>
              </a:rPr>
              <a:t>evento, </a:t>
            </a:r>
            <a:r>
              <a:rPr dirty="0" sz="1800" b="1">
                <a:latin typeface="Arial"/>
                <a:cs typeface="Arial"/>
              </a:rPr>
              <a:t>online </a:t>
            </a:r>
            <a:r>
              <a:rPr dirty="0" sz="1800" spc="-5" b="1">
                <a:latin typeface="Arial"/>
                <a:cs typeface="Arial"/>
              </a:rPr>
              <a:t>y</a:t>
            </a:r>
            <a:r>
              <a:rPr dirty="0" sz="1800" spc="3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privado.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Primer Partner Certificado </a:t>
            </a:r>
            <a:r>
              <a:rPr dirty="0" sz="1800" b="1">
                <a:latin typeface="Arial"/>
                <a:cs typeface="Arial"/>
              </a:rPr>
              <a:t>en </a:t>
            </a:r>
            <a:r>
              <a:rPr dirty="0" sz="1800" spc="-15" b="1">
                <a:latin typeface="Arial"/>
                <a:cs typeface="Arial"/>
              </a:rPr>
              <a:t>LATAM </a:t>
            </a:r>
            <a:r>
              <a:rPr dirty="0" sz="1800" b="1">
                <a:latin typeface="Arial"/>
                <a:cs typeface="Arial"/>
              </a:rPr>
              <a:t>por </a:t>
            </a:r>
            <a:r>
              <a:rPr dirty="0" sz="1800" spc="-10" b="1">
                <a:latin typeface="Arial"/>
                <a:cs typeface="Arial"/>
              </a:rPr>
              <a:t>Arcitura </a:t>
            </a:r>
            <a:r>
              <a:rPr dirty="0" sz="1800" spc="-5" b="1">
                <a:latin typeface="Arial"/>
                <a:cs typeface="Arial"/>
              </a:rPr>
              <a:t>desde hace </a:t>
            </a:r>
            <a:r>
              <a:rPr dirty="0" sz="1800" b="1">
                <a:latin typeface="Arial"/>
                <a:cs typeface="Arial"/>
              </a:rPr>
              <a:t>8</a:t>
            </a:r>
            <a:r>
              <a:rPr dirty="0" sz="1800" spc="18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años.</a:t>
            </a:r>
            <a:endParaRPr sz="18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Instructores </a:t>
            </a:r>
            <a:r>
              <a:rPr dirty="0" sz="1800" b="1">
                <a:latin typeface="Arial"/>
                <a:cs typeface="Arial"/>
              </a:rPr>
              <a:t>con </a:t>
            </a:r>
            <a:r>
              <a:rPr dirty="0" sz="1800" spc="-5" b="1">
                <a:latin typeface="Arial"/>
                <a:cs typeface="Arial"/>
              </a:rPr>
              <a:t>experiencia y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certificados.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69891" y="436626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 h="0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32003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39234" y="367284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40207"/>
                </a:lnTo>
              </a:path>
            </a:pathLst>
          </a:custGeom>
          <a:ln w="32003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00427" y="28270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32003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70532" y="213359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684"/>
                </a:lnTo>
              </a:path>
            </a:pathLst>
          </a:custGeom>
          <a:ln w="3048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0030" y="2038028"/>
            <a:ext cx="11586647" cy="2907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72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69891" y="436626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 h="0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32003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39234" y="367284"/>
            <a:ext cx="0" cy="140335"/>
          </a:xfrm>
          <a:custGeom>
            <a:avLst/>
            <a:gdLst/>
            <a:ahLst/>
            <a:cxnLst/>
            <a:rect l="l" t="t" r="r" b="b"/>
            <a:pathLst>
              <a:path w="0" h="140334">
                <a:moveTo>
                  <a:pt x="0" y="0"/>
                </a:moveTo>
                <a:lnTo>
                  <a:pt x="0" y="140207"/>
                </a:lnTo>
              </a:path>
            </a:pathLst>
          </a:custGeom>
          <a:ln w="32003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00427" y="28270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 h="0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32003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70532" y="213359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5">
                <a:moveTo>
                  <a:pt x="0" y="0"/>
                </a:moveTo>
                <a:lnTo>
                  <a:pt x="0" y="138684"/>
                </a:lnTo>
              </a:path>
            </a:pathLst>
          </a:custGeom>
          <a:ln w="3048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5262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Introducción </a:t>
            </a:r>
            <a:r>
              <a:rPr dirty="0" sz="1800" spc="-5" b="1">
                <a:latin typeface="Arial"/>
                <a:cs typeface="Arial"/>
              </a:rPr>
              <a:t>a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spc="-5" b="1">
                <a:latin typeface="Arial"/>
                <a:cs typeface="Arial"/>
              </a:rPr>
              <a:t>y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01758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En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el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mundo cotidiano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que nos rodea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los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servicios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son</a:t>
            </a:r>
            <a:r>
              <a:rPr dirty="0" sz="2800" spc="3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comunes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948" y="2232787"/>
            <a:ext cx="7075805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Siempre que </a:t>
            </a:r>
            <a:r>
              <a:rPr dirty="0" sz="2000" b="1">
                <a:latin typeface="Arial"/>
                <a:cs typeface="Arial"/>
              </a:rPr>
              <a:t>la tarea o función </a:t>
            </a:r>
            <a:r>
              <a:rPr dirty="0" sz="2000">
                <a:latin typeface="Arial"/>
                <a:cs typeface="Arial"/>
              </a:rPr>
              <a:t>que se proporciona </a:t>
            </a:r>
            <a:r>
              <a:rPr dirty="0" sz="2000" b="1">
                <a:latin typeface="Arial"/>
                <a:cs typeface="Arial"/>
              </a:rPr>
              <a:t>esté bien  definida </a:t>
            </a:r>
            <a:r>
              <a:rPr dirty="0" sz="2000">
                <a:latin typeface="Arial"/>
                <a:cs typeface="Arial"/>
              </a:rPr>
              <a:t>y pueda estar </a:t>
            </a:r>
            <a:r>
              <a:rPr dirty="0" sz="2000" spc="-5" b="1">
                <a:latin typeface="Arial"/>
                <a:cs typeface="Arial"/>
              </a:rPr>
              <a:t>relativamente </a:t>
            </a:r>
            <a:r>
              <a:rPr dirty="0" sz="2000" b="1">
                <a:latin typeface="Arial"/>
                <a:cs typeface="Arial"/>
              </a:rPr>
              <a:t>aislada de otras</a:t>
            </a:r>
            <a:r>
              <a:rPr dirty="0" sz="2000" spc="-130" b="1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tareas  asociadas puede clasificarse claramente como un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servicio</a:t>
            </a:r>
            <a:r>
              <a:rPr dirty="0" sz="2000" spc="-5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034287" y="2217435"/>
            <a:ext cx="1046957" cy="10469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99948" y="3991483"/>
            <a:ext cx="677037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Existen </a:t>
            </a:r>
            <a:r>
              <a:rPr dirty="0" sz="2000" b="1">
                <a:latin typeface="Arial"/>
                <a:cs typeface="Arial"/>
              </a:rPr>
              <a:t>ciertos requisitos básicos de cada </a:t>
            </a:r>
            <a:r>
              <a:rPr dirty="0" sz="2000" spc="-5" b="1">
                <a:latin typeface="Arial"/>
                <a:cs typeface="Arial"/>
              </a:rPr>
              <a:t>servicio  proveedor </a:t>
            </a:r>
            <a:r>
              <a:rPr dirty="0" sz="2000">
                <a:latin typeface="Arial"/>
                <a:cs typeface="Arial"/>
              </a:rPr>
              <a:t>para proporcionar colaborativamente un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servicio  más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amplio.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023604" y="3895016"/>
            <a:ext cx="1269492" cy="901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5262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Introducción </a:t>
            </a:r>
            <a:r>
              <a:rPr dirty="0" sz="1800" spc="-5" b="1">
                <a:latin typeface="Arial"/>
                <a:cs typeface="Arial"/>
              </a:rPr>
              <a:t>a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spc="-5" b="1">
                <a:latin typeface="Arial"/>
                <a:cs typeface="Arial"/>
              </a:rPr>
              <a:t>y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171188"/>
            <a:ext cx="292735" cy="66040"/>
          </a:xfrm>
          <a:custGeom>
            <a:avLst/>
            <a:gdLst/>
            <a:ahLst/>
            <a:cxnLst/>
            <a:rect l="l" t="t" r="r" b="b"/>
            <a:pathLst>
              <a:path w="292734" h="66039">
                <a:moveTo>
                  <a:pt x="267462" y="0"/>
                </a:moveTo>
                <a:lnTo>
                  <a:pt x="25146" y="0"/>
                </a:ln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5"/>
                </a:lnTo>
                <a:lnTo>
                  <a:pt x="0" y="40386"/>
                </a:lnTo>
                <a:lnTo>
                  <a:pt x="1982" y="50155"/>
                </a:lnTo>
                <a:lnTo>
                  <a:pt x="7381" y="58150"/>
                </a:lnTo>
                <a:lnTo>
                  <a:pt x="15376" y="63549"/>
                </a:lnTo>
                <a:lnTo>
                  <a:pt x="25146" y="65531"/>
                </a:lnTo>
                <a:lnTo>
                  <a:pt x="267462" y="65531"/>
                </a:lnTo>
                <a:lnTo>
                  <a:pt x="277231" y="63549"/>
                </a:lnTo>
                <a:lnTo>
                  <a:pt x="285226" y="58150"/>
                </a:lnTo>
                <a:lnTo>
                  <a:pt x="290625" y="50155"/>
                </a:lnTo>
                <a:lnTo>
                  <a:pt x="292608" y="40386"/>
                </a:lnTo>
                <a:lnTo>
                  <a:pt x="292608" y="25145"/>
                </a:lnTo>
                <a:lnTo>
                  <a:pt x="290625" y="15376"/>
                </a:lnTo>
                <a:lnTo>
                  <a:pt x="285226" y="7381"/>
                </a:lnTo>
                <a:lnTo>
                  <a:pt x="277231" y="1982"/>
                </a:lnTo>
                <a:lnTo>
                  <a:pt x="267462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63756" y="4058411"/>
            <a:ext cx="67310" cy="291465"/>
          </a:xfrm>
          <a:custGeom>
            <a:avLst/>
            <a:gdLst/>
            <a:ahLst/>
            <a:cxnLst/>
            <a:rect l="l" t="t" r="r" b="b"/>
            <a:pathLst>
              <a:path w="67309" h="291464">
                <a:moveTo>
                  <a:pt x="41275" y="0"/>
                </a:moveTo>
                <a:lnTo>
                  <a:pt x="25780" y="0"/>
                </a:lnTo>
                <a:lnTo>
                  <a:pt x="15751" y="2028"/>
                </a:lnTo>
                <a:lnTo>
                  <a:pt x="7556" y="7556"/>
                </a:lnTo>
                <a:lnTo>
                  <a:pt x="2028" y="15751"/>
                </a:lnTo>
                <a:lnTo>
                  <a:pt x="0" y="25781"/>
                </a:lnTo>
                <a:lnTo>
                  <a:pt x="0" y="265302"/>
                </a:lnTo>
                <a:lnTo>
                  <a:pt x="2028" y="275332"/>
                </a:lnTo>
                <a:lnTo>
                  <a:pt x="7556" y="283527"/>
                </a:lnTo>
                <a:lnTo>
                  <a:pt x="15751" y="289055"/>
                </a:lnTo>
                <a:lnTo>
                  <a:pt x="25780" y="291083"/>
                </a:lnTo>
                <a:lnTo>
                  <a:pt x="41275" y="291083"/>
                </a:lnTo>
                <a:lnTo>
                  <a:pt x="51304" y="289055"/>
                </a:lnTo>
                <a:lnTo>
                  <a:pt x="59499" y="283527"/>
                </a:lnTo>
                <a:lnTo>
                  <a:pt x="65027" y="275332"/>
                </a:lnTo>
                <a:lnTo>
                  <a:pt x="67055" y="265302"/>
                </a:lnTo>
                <a:lnTo>
                  <a:pt x="67055" y="25781"/>
                </a:lnTo>
                <a:lnTo>
                  <a:pt x="65027" y="15751"/>
                </a:lnTo>
                <a:lnTo>
                  <a:pt x="59499" y="7556"/>
                </a:lnTo>
                <a:lnTo>
                  <a:pt x="51304" y="2028"/>
                </a:lnTo>
                <a:lnTo>
                  <a:pt x="41275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9500" y="21587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 h="0">
                <a:moveTo>
                  <a:pt x="0" y="0"/>
                </a:moveTo>
                <a:lnTo>
                  <a:pt x="172211" y="0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5606" y="2072639"/>
            <a:ext cx="0" cy="172720"/>
          </a:xfrm>
          <a:custGeom>
            <a:avLst/>
            <a:gdLst/>
            <a:ahLst/>
            <a:cxnLst/>
            <a:rect l="l" t="t" r="r" b="b"/>
            <a:pathLst>
              <a:path w="0" h="172719">
                <a:moveTo>
                  <a:pt x="0" y="0"/>
                </a:moveTo>
                <a:lnTo>
                  <a:pt x="0" y="172212"/>
                </a:lnTo>
              </a:path>
            </a:pathLst>
          </a:custGeom>
          <a:ln w="381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62152" y="1545716"/>
          <a:ext cx="10478770" cy="3670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1230"/>
                <a:gridCol w="894080"/>
                <a:gridCol w="1915160"/>
                <a:gridCol w="1647825"/>
                <a:gridCol w="1675764"/>
                <a:gridCol w="2097404"/>
              </a:tblGrid>
              <a:tr h="464820"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FD9200"/>
                      </a:solidFill>
                      <a:prstDash val="solid"/>
                    </a:lnR>
                    <a:lnB w="19050">
                      <a:solidFill>
                        <a:srgbClr val="FD92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algn="ctr" marR="287655">
                        <a:lnSpc>
                          <a:spcPts val="3345"/>
                        </a:lnSpc>
                      </a:pPr>
                      <a:r>
                        <a:rPr dirty="0" sz="2800" spc="-5">
                          <a:solidFill>
                            <a:srgbClr val="2FA2DC"/>
                          </a:solidFill>
                          <a:latin typeface="Arial"/>
                          <a:cs typeface="Arial"/>
                        </a:rPr>
                        <a:t>Tipos de</a:t>
                      </a:r>
                      <a:r>
                        <a:rPr dirty="0" sz="2800" spc="5">
                          <a:solidFill>
                            <a:srgbClr val="2FA2D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>
                          <a:solidFill>
                            <a:srgbClr val="2FA2DC"/>
                          </a:solidFill>
                          <a:latin typeface="Arial"/>
                          <a:cs typeface="Arial"/>
                        </a:rPr>
                        <a:t>Lógica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9050">
                      <a:solidFill>
                        <a:srgbClr val="FD9200"/>
                      </a:solidFill>
                      <a:prstDash val="solid"/>
                    </a:lnL>
                    <a:lnR w="19050">
                      <a:solidFill>
                        <a:srgbClr val="FD9200"/>
                      </a:solidFill>
                      <a:prstDash val="solid"/>
                    </a:lnR>
                    <a:lnT w="19050">
                      <a:solidFill>
                        <a:srgbClr val="FD9200"/>
                      </a:solidFill>
                      <a:prstDash val="solid"/>
                    </a:lnT>
                    <a:lnB w="19050">
                      <a:solidFill>
                        <a:srgbClr val="FD92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70915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28575">
                      <a:solidFill>
                        <a:srgbClr val="FD9200"/>
                      </a:solidFill>
                      <a:prstDash val="solid"/>
                    </a:lnR>
                    <a:lnB w="19050">
                      <a:solidFill>
                        <a:srgbClr val="FD92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143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Business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Logic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4450">
                    <a:lnL w="28575">
                      <a:solidFill>
                        <a:srgbClr val="FD9200"/>
                      </a:solidFill>
                      <a:prstDash val="solid"/>
                    </a:lnL>
                    <a:lnR w="28575">
                      <a:solidFill>
                        <a:srgbClr val="FD9200"/>
                      </a:solidFill>
                      <a:prstDash val="solid"/>
                    </a:lnR>
                    <a:lnT w="19050">
                      <a:solidFill>
                        <a:srgbClr val="FD9200"/>
                      </a:solidFill>
                      <a:prstDash val="solid"/>
                    </a:lnT>
                    <a:lnB w="19050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143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Utility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Logic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0010">
                    <a:lnL w="28575">
                      <a:solidFill>
                        <a:srgbClr val="FD9200"/>
                      </a:solidFill>
                      <a:prstDash val="solid"/>
                    </a:lnL>
                    <a:lnR w="28575">
                      <a:solidFill>
                        <a:srgbClr val="FD9200"/>
                      </a:solidFill>
                      <a:prstDash val="solid"/>
                    </a:lnR>
                    <a:lnT w="19050">
                      <a:solidFill>
                        <a:srgbClr val="FD9200"/>
                      </a:solidFill>
                      <a:prstDash val="solid"/>
                    </a:lnT>
                    <a:lnB w="19050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5778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Agnostic</a:t>
                      </a:r>
                      <a:r>
                        <a:rPr dirty="0" sz="18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Logic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92075">
                    <a:lnL w="28575">
                      <a:solidFill>
                        <a:srgbClr val="FD9200"/>
                      </a:solidFill>
                      <a:prstDash val="solid"/>
                    </a:lnL>
                    <a:lnR w="28575">
                      <a:solidFill>
                        <a:srgbClr val="FD9200"/>
                      </a:solidFill>
                      <a:prstDash val="solid"/>
                    </a:lnR>
                    <a:lnT w="19050">
                      <a:solidFill>
                        <a:srgbClr val="FD9200"/>
                      </a:solidFill>
                      <a:prstDash val="solid"/>
                    </a:lnT>
                    <a:lnB w="19050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Non-agnostic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Logic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97155">
                    <a:lnL w="28575">
                      <a:solidFill>
                        <a:srgbClr val="FD9200"/>
                      </a:solidFill>
                      <a:prstDash val="solid"/>
                    </a:lnL>
                    <a:lnR w="19050">
                      <a:solidFill>
                        <a:srgbClr val="FD9200"/>
                      </a:solidFill>
                      <a:prstDash val="solid"/>
                    </a:lnR>
                    <a:lnT w="19050">
                      <a:solidFill>
                        <a:srgbClr val="FD9200"/>
                      </a:solidFill>
                      <a:prstDash val="solid"/>
                    </a:lnT>
                    <a:lnB w="19050">
                      <a:solidFill>
                        <a:srgbClr val="FD9200"/>
                      </a:solidFill>
                      <a:prstDash val="solid"/>
                    </a:lnB>
                  </a:tcPr>
                </a:tc>
              </a:tr>
              <a:tr h="806958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marL="299085" marR="172085" indent="-990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800">
                          <a:solidFill>
                            <a:srgbClr val="2FA2DC"/>
                          </a:solidFill>
                          <a:latin typeface="Arial"/>
                          <a:cs typeface="Arial"/>
                        </a:rPr>
                        <a:t>Modelos</a:t>
                      </a:r>
                      <a:r>
                        <a:rPr dirty="0" sz="2800" spc="-80">
                          <a:solidFill>
                            <a:srgbClr val="2FA2D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spc="-5">
                          <a:solidFill>
                            <a:srgbClr val="2FA2DC"/>
                          </a:solidFill>
                          <a:latin typeface="Arial"/>
                          <a:cs typeface="Arial"/>
                        </a:rPr>
                        <a:t>de  </a:t>
                      </a:r>
                      <a:r>
                        <a:rPr dirty="0" sz="2800">
                          <a:solidFill>
                            <a:srgbClr val="2FA2DC"/>
                          </a:solidFill>
                          <a:latin typeface="Arial"/>
                          <a:cs typeface="Arial"/>
                        </a:rPr>
                        <a:t>Servicios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9050">
                      <a:solidFill>
                        <a:srgbClr val="FD9200"/>
                      </a:solidFill>
                      <a:prstDash val="solid"/>
                    </a:lnL>
                    <a:lnR w="12700">
                      <a:solidFill>
                        <a:srgbClr val="FD9200"/>
                      </a:solidFill>
                      <a:prstDash val="solid"/>
                    </a:lnR>
                    <a:lnT w="19050">
                      <a:solidFill>
                        <a:srgbClr val="FD9200"/>
                      </a:solidFill>
                      <a:prstDash val="solid"/>
                    </a:lnT>
                    <a:lnB w="19050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76530">
                        <a:lnSpc>
                          <a:spcPct val="100000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Task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FD9200"/>
                      </a:solidFill>
                      <a:prstDash val="solid"/>
                    </a:lnL>
                    <a:lnR w="28575">
                      <a:solidFill>
                        <a:srgbClr val="FD9200"/>
                      </a:solidFill>
                      <a:prstDash val="solid"/>
                    </a:lnR>
                    <a:lnT w="19050">
                      <a:solidFill>
                        <a:srgbClr val="FD9200"/>
                      </a:solidFill>
                      <a:prstDash val="solid"/>
                    </a:lnT>
                    <a:lnB w="12700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746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3000" b="1">
                          <a:latin typeface="Arial"/>
                          <a:cs typeface="Arial"/>
                        </a:rPr>
                        <a:t>X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B="0" marT="114935">
                    <a:lnL w="28575">
                      <a:solidFill>
                        <a:srgbClr val="FD9200"/>
                      </a:solidFill>
                      <a:prstDash val="solid"/>
                    </a:lnL>
                    <a:lnR w="28575">
                      <a:solidFill>
                        <a:srgbClr val="FD9200"/>
                      </a:solidFill>
                      <a:prstDash val="solid"/>
                    </a:lnR>
                    <a:lnT w="19050">
                      <a:solidFill>
                        <a:srgbClr val="FD9200"/>
                      </a:solidFill>
                      <a:prstDash val="solid"/>
                    </a:lnT>
                    <a:lnB w="12700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D9200"/>
                      </a:solidFill>
                      <a:prstDash val="solid"/>
                    </a:lnL>
                    <a:lnR w="28575">
                      <a:solidFill>
                        <a:srgbClr val="FD9200"/>
                      </a:solidFill>
                      <a:prstDash val="solid"/>
                    </a:lnR>
                    <a:lnT w="19050">
                      <a:solidFill>
                        <a:srgbClr val="FD9200"/>
                      </a:solidFill>
                      <a:prstDash val="solid"/>
                    </a:lnT>
                    <a:lnB w="12700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D9200"/>
                      </a:solidFill>
                      <a:prstDash val="solid"/>
                    </a:lnL>
                    <a:lnR w="28575">
                      <a:solidFill>
                        <a:srgbClr val="FD9200"/>
                      </a:solidFill>
                      <a:prstDash val="solid"/>
                    </a:lnR>
                    <a:lnT w="19050">
                      <a:solidFill>
                        <a:srgbClr val="FD9200"/>
                      </a:solidFill>
                      <a:prstDash val="solid"/>
                    </a:lnT>
                    <a:lnB w="12700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5303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3000" b="1">
                          <a:latin typeface="Arial"/>
                          <a:cs typeface="Arial"/>
                        </a:rPr>
                        <a:t>X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B="0" marT="114935">
                    <a:lnL w="28575">
                      <a:solidFill>
                        <a:srgbClr val="FD9200"/>
                      </a:solidFill>
                      <a:prstDash val="solid"/>
                    </a:lnL>
                    <a:lnR w="19050">
                      <a:solidFill>
                        <a:srgbClr val="FD9200"/>
                      </a:solidFill>
                      <a:prstDash val="solid"/>
                    </a:lnR>
                    <a:lnT w="19050">
                      <a:solidFill>
                        <a:srgbClr val="FD9200"/>
                      </a:solidFill>
                      <a:prstDash val="solid"/>
                    </a:lnT>
                    <a:lnB w="12700">
                      <a:solidFill>
                        <a:srgbClr val="FD9200"/>
                      </a:solidFill>
                      <a:prstDash val="solid"/>
                    </a:lnB>
                  </a:tcPr>
                </a:tc>
              </a:tr>
              <a:tr h="63017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FD9200"/>
                      </a:solidFill>
                      <a:prstDash val="solid"/>
                    </a:lnL>
                    <a:lnR w="12700">
                      <a:solidFill>
                        <a:srgbClr val="FD9200"/>
                      </a:solidFill>
                      <a:prstDash val="solid"/>
                    </a:lnR>
                    <a:lnT w="19050">
                      <a:solidFill>
                        <a:srgbClr val="FD9200"/>
                      </a:solidFill>
                      <a:prstDash val="solid"/>
                    </a:lnT>
                    <a:lnB w="19050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Micro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3510">
                    <a:lnL w="12700">
                      <a:solidFill>
                        <a:srgbClr val="FD9200"/>
                      </a:solidFill>
                      <a:prstDash val="solid"/>
                    </a:lnL>
                    <a:lnR w="28575">
                      <a:solidFill>
                        <a:srgbClr val="FD9200"/>
                      </a:solidFill>
                      <a:prstDash val="solid"/>
                    </a:lnR>
                    <a:lnT w="12700">
                      <a:solidFill>
                        <a:srgbClr val="FD9200"/>
                      </a:solidFill>
                      <a:prstDash val="solid"/>
                    </a:lnT>
                    <a:lnB w="28575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746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3000" b="1">
                          <a:latin typeface="Arial"/>
                          <a:cs typeface="Arial"/>
                        </a:rPr>
                        <a:t>X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28575">
                      <a:solidFill>
                        <a:srgbClr val="FD9200"/>
                      </a:solidFill>
                      <a:prstDash val="solid"/>
                    </a:lnL>
                    <a:lnR w="28575">
                      <a:solidFill>
                        <a:srgbClr val="FD9200"/>
                      </a:solidFill>
                      <a:prstDash val="solid"/>
                    </a:lnR>
                    <a:lnT w="12700">
                      <a:solidFill>
                        <a:srgbClr val="FD9200"/>
                      </a:solidFill>
                      <a:prstDash val="solid"/>
                    </a:lnT>
                    <a:lnB w="28575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D9200"/>
                      </a:solidFill>
                      <a:prstDash val="solid"/>
                    </a:lnL>
                    <a:lnR w="28575">
                      <a:solidFill>
                        <a:srgbClr val="FD9200"/>
                      </a:solidFill>
                      <a:prstDash val="solid"/>
                    </a:lnR>
                    <a:lnT w="12700">
                      <a:solidFill>
                        <a:srgbClr val="FD9200"/>
                      </a:solidFill>
                      <a:prstDash val="solid"/>
                    </a:lnT>
                    <a:lnB w="28575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D9200"/>
                      </a:solidFill>
                      <a:prstDash val="solid"/>
                    </a:lnL>
                    <a:lnR w="28575">
                      <a:solidFill>
                        <a:srgbClr val="FD9200"/>
                      </a:solidFill>
                      <a:prstDash val="solid"/>
                    </a:lnR>
                    <a:lnT w="12700">
                      <a:solidFill>
                        <a:srgbClr val="FD9200"/>
                      </a:solidFill>
                      <a:prstDash val="solid"/>
                    </a:lnT>
                    <a:lnB w="28575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5303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3000" b="1">
                          <a:latin typeface="Arial"/>
                          <a:cs typeface="Arial"/>
                        </a:rPr>
                        <a:t>X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28575">
                      <a:solidFill>
                        <a:srgbClr val="FD9200"/>
                      </a:solidFill>
                      <a:prstDash val="solid"/>
                    </a:lnL>
                    <a:lnR w="19050">
                      <a:solidFill>
                        <a:srgbClr val="FD9200"/>
                      </a:solidFill>
                      <a:prstDash val="solid"/>
                    </a:lnR>
                    <a:lnT w="12700">
                      <a:solidFill>
                        <a:srgbClr val="FD9200"/>
                      </a:solidFill>
                      <a:prstDash val="solid"/>
                    </a:lnT>
                    <a:lnB w="28575">
                      <a:solidFill>
                        <a:srgbClr val="FD9200"/>
                      </a:solidFill>
                      <a:prstDash val="solid"/>
                    </a:lnB>
                  </a:tcPr>
                </a:tc>
              </a:tr>
              <a:tr h="63550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FD9200"/>
                      </a:solidFill>
                      <a:prstDash val="solid"/>
                    </a:lnL>
                    <a:lnR w="12700">
                      <a:solidFill>
                        <a:srgbClr val="FD9200"/>
                      </a:solidFill>
                      <a:prstDash val="solid"/>
                    </a:lnR>
                    <a:lnT w="19050">
                      <a:solidFill>
                        <a:srgbClr val="FD9200"/>
                      </a:solidFill>
                      <a:prstDash val="solid"/>
                    </a:lnT>
                    <a:lnB w="19050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Entity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FD9200"/>
                      </a:solidFill>
                      <a:prstDash val="solid"/>
                    </a:lnL>
                    <a:lnR w="28575">
                      <a:solidFill>
                        <a:srgbClr val="FD9200"/>
                      </a:solidFill>
                      <a:prstDash val="solid"/>
                    </a:lnR>
                    <a:lnT w="28575">
                      <a:solidFill>
                        <a:srgbClr val="FD9200"/>
                      </a:solidFill>
                      <a:prstDash val="solid"/>
                    </a:lnT>
                    <a:lnB w="28575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746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3000" b="1">
                          <a:latin typeface="Arial"/>
                          <a:cs typeface="Arial"/>
                        </a:rPr>
                        <a:t>X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B="0" marT="62865">
                    <a:lnL w="28575">
                      <a:solidFill>
                        <a:srgbClr val="FD9200"/>
                      </a:solidFill>
                      <a:prstDash val="solid"/>
                    </a:lnL>
                    <a:lnR w="28575">
                      <a:solidFill>
                        <a:srgbClr val="FD9200"/>
                      </a:solidFill>
                      <a:prstDash val="solid"/>
                    </a:lnR>
                    <a:lnT w="28575">
                      <a:solidFill>
                        <a:srgbClr val="FD9200"/>
                      </a:solidFill>
                      <a:prstDash val="solid"/>
                    </a:lnT>
                    <a:lnB w="28575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D9200"/>
                      </a:solidFill>
                      <a:prstDash val="solid"/>
                    </a:lnL>
                    <a:lnR w="28575">
                      <a:solidFill>
                        <a:srgbClr val="FD9200"/>
                      </a:solidFill>
                      <a:prstDash val="solid"/>
                    </a:lnR>
                    <a:lnT w="28575">
                      <a:solidFill>
                        <a:srgbClr val="FD9200"/>
                      </a:solidFill>
                      <a:prstDash val="solid"/>
                    </a:lnT>
                    <a:lnB w="28575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873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3000" b="1">
                          <a:latin typeface="Arial"/>
                          <a:cs typeface="Arial"/>
                        </a:rPr>
                        <a:t>X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B="0" marT="62865">
                    <a:lnL w="28575">
                      <a:solidFill>
                        <a:srgbClr val="FD9200"/>
                      </a:solidFill>
                      <a:prstDash val="solid"/>
                    </a:lnL>
                    <a:lnR w="28575">
                      <a:solidFill>
                        <a:srgbClr val="FD9200"/>
                      </a:solidFill>
                      <a:prstDash val="solid"/>
                    </a:lnR>
                    <a:lnT w="28575">
                      <a:solidFill>
                        <a:srgbClr val="FD9200"/>
                      </a:solidFill>
                      <a:prstDash val="solid"/>
                    </a:lnT>
                    <a:lnB w="28575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D9200"/>
                      </a:solidFill>
                      <a:prstDash val="solid"/>
                    </a:lnL>
                    <a:lnR w="19050">
                      <a:solidFill>
                        <a:srgbClr val="FD9200"/>
                      </a:solidFill>
                      <a:prstDash val="solid"/>
                    </a:lnR>
                    <a:lnT w="28575">
                      <a:solidFill>
                        <a:srgbClr val="FD9200"/>
                      </a:solidFill>
                      <a:prstDash val="solid"/>
                    </a:lnT>
                    <a:lnB w="28575">
                      <a:solidFill>
                        <a:srgbClr val="FD9200"/>
                      </a:solidFill>
                      <a:prstDash val="solid"/>
                    </a:lnB>
                  </a:tcPr>
                </a:tc>
              </a:tr>
              <a:tr h="63931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050">
                      <a:solidFill>
                        <a:srgbClr val="FD9200"/>
                      </a:solidFill>
                      <a:prstDash val="solid"/>
                    </a:lnL>
                    <a:lnR w="12700">
                      <a:solidFill>
                        <a:srgbClr val="FD9200"/>
                      </a:solidFill>
                      <a:prstDash val="solid"/>
                    </a:lnR>
                    <a:lnT w="19050">
                      <a:solidFill>
                        <a:srgbClr val="FD9200"/>
                      </a:solidFill>
                      <a:prstDash val="solid"/>
                    </a:lnT>
                    <a:lnB w="19050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Utility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18110">
                    <a:lnL w="12700">
                      <a:solidFill>
                        <a:srgbClr val="FD9200"/>
                      </a:solidFill>
                      <a:prstDash val="solid"/>
                    </a:lnL>
                    <a:lnR w="28575">
                      <a:solidFill>
                        <a:srgbClr val="FD9200"/>
                      </a:solidFill>
                      <a:prstDash val="solid"/>
                    </a:lnR>
                    <a:lnT w="28575">
                      <a:solidFill>
                        <a:srgbClr val="FD9200"/>
                      </a:solidFill>
                      <a:prstDash val="solid"/>
                    </a:lnT>
                    <a:lnB w="28575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D9200"/>
                      </a:solidFill>
                      <a:prstDash val="solid"/>
                    </a:lnL>
                    <a:lnR w="28575">
                      <a:solidFill>
                        <a:srgbClr val="FD9200"/>
                      </a:solidFill>
                      <a:prstDash val="solid"/>
                    </a:lnR>
                    <a:lnT w="28575">
                      <a:solidFill>
                        <a:srgbClr val="FD9200"/>
                      </a:solidFill>
                      <a:prstDash val="solid"/>
                    </a:lnT>
                    <a:lnB w="28575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714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3000" b="1">
                          <a:latin typeface="Arial"/>
                          <a:cs typeface="Arial"/>
                        </a:rPr>
                        <a:t>X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B="0" marT="74930">
                    <a:lnL w="28575">
                      <a:solidFill>
                        <a:srgbClr val="FD9200"/>
                      </a:solidFill>
                      <a:prstDash val="solid"/>
                    </a:lnL>
                    <a:lnR w="28575">
                      <a:solidFill>
                        <a:srgbClr val="FD9200"/>
                      </a:solidFill>
                      <a:prstDash val="solid"/>
                    </a:lnR>
                    <a:lnT w="28575">
                      <a:solidFill>
                        <a:srgbClr val="FD9200"/>
                      </a:solidFill>
                      <a:prstDash val="solid"/>
                    </a:lnT>
                    <a:lnB w="28575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873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3000" b="1">
                          <a:latin typeface="Arial"/>
                          <a:cs typeface="Arial"/>
                        </a:rPr>
                        <a:t>X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B="0" marT="74930">
                    <a:lnL w="28575">
                      <a:solidFill>
                        <a:srgbClr val="FD9200"/>
                      </a:solidFill>
                      <a:prstDash val="solid"/>
                    </a:lnL>
                    <a:lnR w="28575">
                      <a:solidFill>
                        <a:srgbClr val="FD9200"/>
                      </a:solidFill>
                      <a:prstDash val="solid"/>
                    </a:lnR>
                    <a:lnT w="28575">
                      <a:solidFill>
                        <a:srgbClr val="FD9200"/>
                      </a:solidFill>
                      <a:prstDash val="solid"/>
                    </a:lnT>
                    <a:lnB w="28575">
                      <a:solidFill>
                        <a:srgbClr val="FD92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D9200"/>
                      </a:solidFill>
                      <a:prstDash val="solid"/>
                    </a:lnL>
                    <a:lnR w="19050">
                      <a:solidFill>
                        <a:srgbClr val="FD9200"/>
                      </a:solidFill>
                      <a:prstDash val="solid"/>
                    </a:lnR>
                    <a:lnT w="28575">
                      <a:solidFill>
                        <a:srgbClr val="FD9200"/>
                      </a:solidFill>
                      <a:prstDash val="solid"/>
                    </a:lnT>
                    <a:lnB w="28575">
                      <a:solidFill>
                        <a:srgbClr val="FD92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498851" y="606374"/>
            <a:ext cx="46729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Automatización con</a:t>
            </a:r>
            <a:r>
              <a:rPr dirty="0" sz="2800" spc="-50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Servicios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83100" y="3951303"/>
            <a:ext cx="586740" cy="360045"/>
          </a:xfrm>
          <a:custGeom>
            <a:avLst/>
            <a:gdLst/>
            <a:ahLst/>
            <a:cxnLst/>
            <a:rect l="l" t="t" r="r" b="b"/>
            <a:pathLst>
              <a:path w="586739" h="360045">
                <a:moveTo>
                  <a:pt x="98298" y="163877"/>
                </a:moveTo>
                <a:lnTo>
                  <a:pt x="0" y="214169"/>
                </a:lnTo>
                <a:lnTo>
                  <a:pt x="74675" y="359838"/>
                </a:lnTo>
                <a:lnTo>
                  <a:pt x="93979" y="349932"/>
                </a:lnTo>
                <a:lnTo>
                  <a:pt x="60071" y="283765"/>
                </a:lnTo>
                <a:lnTo>
                  <a:pt x="93491" y="266620"/>
                </a:lnTo>
                <a:lnTo>
                  <a:pt x="51180" y="266620"/>
                </a:lnTo>
                <a:lnTo>
                  <a:pt x="28066" y="221535"/>
                </a:lnTo>
                <a:lnTo>
                  <a:pt x="107061" y="181022"/>
                </a:lnTo>
                <a:lnTo>
                  <a:pt x="98298" y="163877"/>
                </a:lnTo>
                <a:close/>
              </a:path>
              <a:path w="586739" h="360045">
                <a:moveTo>
                  <a:pt x="119634" y="231568"/>
                </a:moveTo>
                <a:lnTo>
                  <a:pt x="51180" y="266620"/>
                </a:lnTo>
                <a:lnTo>
                  <a:pt x="93491" y="266620"/>
                </a:lnTo>
                <a:lnTo>
                  <a:pt x="128397" y="248713"/>
                </a:lnTo>
                <a:lnTo>
                  <a:pt x="119634" y="231568"/>
                </a:lnTo>
                <a:close/>
              </a:path>
              <a:path w="586739" h="360045">
                <a:moveTo>
                  <a:pt x="205263" y="161258"/>
                </a:moveTo>
                <a:lnTo>
                  <a:pt x="166274" y="181324"/>
                </a:lnTo>
                <a:lnTo>
                  <a:pt x="154324" y="211619"/>
                </a:lnTo>
                <a:lnTo>
                  <a:pt x="154940" y="223392"/>
                </a:lnTo>
                <a:lnTo>
                  <a:pt x="170699" y="260429"/>
                </a:lnTo>
                <a:lnTo>
                  <a:pt x="208283" y="284289"/>
                </a:lnTo>
                <a:lnTo>
                  <a:pt x="219138" y="284337"/>
                </a:lnTo>
                <a:lnTo>
                  <a:pt x="230278" y="282003"/>
                </a:lnTo>
                <a:lnTo>
                  <a:pt x="241680" y="277288"/>
                </a:lnTo>
                <a:lnTo>
                  <a:pt x="250207" y="272190"/>
                </a:lnTo>
                <a:lnTo>
                  <a:pt x="257359" y="266366"/>
                </a:lnTo>
                <a:lnTo>
                  <a:pt x="220964" y="266366"/>
                </a:lnTo>
                <a:lnTo>
                  <a:pt x="214258" y="266180"/>
                </a:lnTo>
                <a:lnTo>
                  <a:pt x="184023" y="242998"/>
                </a:lnTo>
                <a:lnTo>
                  <a:pt x="213688" y="227758"/>
                </a:lnTo>
                <a:lnTo>
                  <a:pt x="177419" y="227758"/>
                </a:lnTo>
                <a:lnTo>
                  <a:pt x="175011" y="220731"/>
                </a:lnTo>
                <a:lnTo>
                  <a:pt x="173878" y="213931"/>
                </a:lnTo>
                <a:lnTo>
                  <a:pt x="174007" y="207345"/>
                </a:lnTo>
                <a:lnTo>
                  <a:pt x="205612" y="178339"/>
                </a:lnTo>
                <a:lnTo>
                  <a:pt x="246816" y="178339"/>
                </a:lnTo>
                <a:lnTo>
                  <a:pt x="245125" y="176339"/>
                </a:lnTo>
                <a:lnTo>
                  <a:pt x="236114" y="169086"/>
                </a:lnTo>
                <a:lnTo>
                  <a:pt x="226187" y="164131"/>
                </a:lnTo>
                <a:lnTo>
                  <a:pt x="215761" y="161557"/>
                </a:lnTo>
                <a:lnTo>
                  <a:pt x="205263" y="161258"/>
                </a:lnTo>
                <a:close/>
              </a:path>
              <a:path w="586739" h="360045">
                <a:moveTo>
                  <a:pt x="270637" y="219376"/>
                </a:moveTo>
                <a:lnTo>
                  <a:pt x="250951" y="226615"/>
                </a:lnTo>
                <a:lnTo>
                  <a:pt x="251964" y="234489"/>
                </a:lnTo>
                <a:lnTo>
                  <a:pt x="252068" y="235761"/>
                </a:lnTo>
                <a:lnTo>
                  <a:pt x="227645" y="265124"/>
                </a:lnTo>
                <a:lnTo>
                  <a:pt x="220964" y="266366"/>
                </a:lnTo>
                <a:lnTo>
                  <a:pt x="257359" y="266366"/>
                </a:lnTo>
                <a:lnTo>
                  <a:pt x="271886" y="230933"/>
                </a:lnTo>
                <a:lnTo>
                  <a:pt x="271833" y="227758"/>
                </a:lnTo>
                <a:lnTo>
                  <a:pt x="270637" y="219376"/>
                </a:lnTo>
                <a:close/>
              </a:path>
              <a:path w="586739" h="360045">
                <a:moveTo>
                  <a:pt x="251587" y="85264"/>
                </a:moveTo>
                <a:lnTo>
                  <a:pt x="233679" y="94408"/>
                </a:lnTo>
                <a:lnTo>
                  <a:pt x="308355" y="240077"/>
                </a:lnTo>
                <a:lnTo>
                  <a:pt x="326263" y="230933"/>
                </a:lnTo>
                <a:lnTo>
                  <a:pt x="251587" y="85264"/>
                </a:lnTo>
                <a:close/>
              </a:path>
              <a:path w="586739" h="360045">
                <a:moveTo>
                  <a:pt x="360552" y="80184"/>
                </a:moveTo>
                <a:lnTo>
                  <a:pt x="344170" y="88566"/>
                </a:lnTo>
                <a:lnTo>
                  <a:pt x="418973" y="234489"/>
                </a:lnTo>
                <a:lnTo>
                  <a:pt x="436879" y="225218"/>
                </a:lnTo>
                <a:lnTo>
                  <a:pt x="410590" y="173910"/>
                </a:lnTo>
                <a:lnTo>
                  <a:pt x="443394" y="173910"/>
                </a:lnTo>
                <a:lnTo>
                  <a:pt x="445135" y="173021"/>
                </a:lnTo>
                <a:lnTo>
                  <a:pt x="450943" y="169495"/>
                </a:lnTo>
                <a:lnTo>
                  <a:pt x="456168" y="165195"/>
                </a:lnTo>
                <a:lnTo>
                  <a:pt x="459000" y="162083"/>
                </a:lnTo>
                <a:lnTo>
                  <a:pt x="424243" y="162083"/>
                </a:lnTo>
                <a:lnTo>
                  <a:pt x="417905" y="161478"/>
                </a:lnTo>
                <a:lnTo>
                  <a:pt x="387692" y="133437"/>
                </a:lnTo>
                <a:lnTo>
                  <a:pt x="379837" y="105896"/>
                </a:lnTo>
                <a:lnTo>
                  <a:pt x="380538" y="98782"/>
                </a:lnTo>
                <a:lnTo>
                  <a:pt x="380658" y="97837"/>
                </a:lnTo>
                <a:lnTo>
                  <a:pt x="381867" y="93900"/>
                </a:lnTo>
                <a:lnTo>
                  <a:pt x="367538" y="93900"/>
                </a:lnTo>
                <a:lnTo>
                  <a:pt x="360552" y="80184"/>
                </a:lnTo>
                <a:close/>
              </a:path>
              <a:path w="586739" h="360045">
                <a:moveTo>
                  <a:pt x="246816" y="178339"/>
                </a:moveTo>
                <a:lnTo>
                  <a:pt x="205612" y="178339"/>
                </a:lnTo>
                <a:lnTo>
                  <a:pt x="212471" y="178877"/>
                </a:lnTo>
                <a:lnTo>
                  <a:pt x="219328" y="181022"/>
                </a:lnTo>
                <a:lnTo>
                  <a:pt x="225298" y="183562"/>
                </a:lnTo>
                <a:lnTo>
                  <a:pt x="231012" y="189150"/>
                </a:lnTo>
                <a:lnTo>
                  <a:pt x="236347" y="197532"/>
                </a:lnTo>
                <a:lnTo>
                  <a:pt x="177419" y="227758"/>
                </a:lnTo>
                <a:lnTo>
                  <a:pt x="213688" y="227758"/>
                </a:lnTo>
                <a:lnTo>
                  <a:pt x="262636" y="202612"/>
                </a:lnTo>
                <a:lnTo>
                  <a:pt x="261620" y="200453"/>
                </a:lnTo>
                <a:lnTo>
                  <a:pt x="260858" y="198929"/>
                </a:lnTo>
                <a:lnTo>
                  <a:pt x="260350" y="197786"/>
                </a:lnTo>
                <a:lnTo>
                  <a:pt x="253208" y="185902"/>
                </a:lnTo>
                <a:lnTo>
                  <a:pt x="246816" y="178339"/>
                </a:lnTo>
                <a:close/>
              </a:path>
              <a:path w="586739" h="360045">
                <a:moveTo>
                  <a:pt x="317373" y="102282"/>
                </a:moveTo>
                <a:lnTo>
                  <a:pt x="299592" y="111426"/>
                </a:lnTo>
                <a:lnTo>
                  <a:pt x="353567" y="216836"/>
                </a:lnTo>
                <a:lnTo>
                  <a:pt x="371475" y="207692"/>
                </a:lnTo>
                <a:lnTo>
                  <a:pt x="317373" y="102282"/>
                </a:lnTo>
                <a:close/>
              </a:path>
              <a:path w="586739" h="360045">
                <a:moveTo>
                  <a:pt x="443394" y="173910"/>
                </a:moveTo>
                <a:lnTo>
                  <a:pt x="410590" y="173910"/>
                </a:lnTo>
                <a:lnTo>
                  <a:pt x="415544" y="176196"/>
                </a:lnTo>
                <a:lnTo>
                  <a:pt x="421132" y="177339"/>
                </a:lnTo>
                <a:lnTo>
                  <a:pt x="433070" y="177593"/>
                </a:lnTo>
                <a:lnTo>
                  <a:pt x="439165" y="176069"/>
                </a:lnTo>
                <a:lnTo>
                  <a:pt x="443394" y="173910"/>
                </a:lnTo>
                <a:close/>
              </a:path>
              <a:path w="586739" h="360045">
                <a:moveTo>
                  <a:pt x="448726" y="73993"/>
                </a:moveTo>
                <a:lnTo>
                  <a:pt x="407384" y="73993"/>
                </a:lnTo>
                <a:lnTo>
                  <a:pt x="413746" y="74687"/>
                </a:lnTo>
                <a:lnTo>
                  <a:pt x="420370" y="76882"/>
                </a:lnTo>
                <a:lnTo>
                  <a:pt x="448647" y="112954"/>
                </a:lnTo>
                <a:lnTo>
                  <a:pt x="452370" y="130758"/>
                </a:lnTo>
                <a:lnTo>
                  <a:pt x="451612" y="138350"/>
                </a:lnTo>
                <a:lnTo>
                  <a:pt x="424243" y="162083"/>
                </a:lnTo>
                <a:lnTo>
                  <a:pt x="459000" y="162083"/>
                </a:lnTo>
                <a:lnTo>
                  <a:pt x="471550" y="125650"/>
                </a:lnTo>
                <a:lnTo>
                  <a:pt x="470693" y="117647"/>
                </a:lnTo>
                <a:lnTo>
                  <a:pt x="453644" y="79724"/>
                </a:lnTo>
                <a:lnTo>
                  <a:pt x="448726" y="73993"/>
                </a:lnTo>
                <a:close/>
              </a:path>
              <a:path w="586739" h="360045">
                <a:moveTo>
                  <a:pt x="519906" y="0"/>
                </a:moveTo>
                <a:lnTo>
                  <a:pt x="480917" y="20097"/>
                </a:lnTo>
                <a:lnTo>
                  <a:pt x="468977" y="50331"/>
                </a:lnTo>
                <a:lnTo>
                  <a:pt x="469638" y="62150"/>
                </a:lnTo>
                <a:lnTo>
                  <a:pt x="485350" y="99264"/>
                </a:lnTo>
                <a:lnTo>
                  <a:pt x="522918" y="122999"/>
                </a:lnTo>
                <a:lnTo>
                  <a:pt x="533780" y="123047"/>
                </a:lnTo>
                <a:lnTo>
                  <a:pt x="544929" y="120713"/>
                </a:lnTo>
                <a:lnTo>
                  <a:pt x="556387" y="115998"/>
                </a:lnTo>
                <a:lnTo>
                  <a:pt x="564840" y="110974"/>
                </a:lnTo>
                <a:lnTo>
                  <a:pt x="571912" y="105235"/>
                </a:lnTo>
                <a:lnTo>
                  <a:pt x="535638" y="105140"/>
                </a:lnTo>
                <a:lnTo>
                  <a:pt x="528909" y="104945"/>
                </a:lnTo>
                <a:lnTo>
                  <a:pt x="498601" y="81708"/>
                </a:lnTo>
                <a:lnTo>
                  <a:pt x="528408" y="66468"/>
                </a:lnTo>
                <a:lnTo>
                  <a:pt x="492125" y="66468"/>
                </a:lnTo>
                <a:lnTo>
                  <a:pt x="489646" y="59441"/>
                </a:lnTo>
                <a:lnTo>
                  <a:pt x="488489" y="52641"/>
                </a:lnTo>
                <a:lnTo>
                  <a:pt x="488642" y="46055"/>
                </a:lnTo>
                <a:lnTo>
                  <a:pt x="520223" y="17081"/>
                </a:lnTo>
                <a:lnTo>
                  <a:pt x="561350" y="17081"/>
                </a:lnTo>
                <a:lnTo>
                  <a:pt x="559704" y="15128"/>
                </a:lnTo>
                <a:lnTo>
                  <a:pt x="550693" y="7870"/>
                </a:lnTo>
                <a:lnTo>
                  <a:pt x="540765" y="2968"/>
                </a:lnTo>
                <a:lnTo>
                  <a:pt x="530359" y="323"/>
                </a:lnTo>
                <a:lnTo>
                  <a:pt x="519906" y="0"/>
                </a:lnTo>
                <a:close/>
              </a:path>
              <a:path w="586739" h="360045">
                <a:moveTo>
                  <a:pt x="585342" y="58213"/>
                </a:moveTo>
                <a:lnTo>
                  <a:pt x="565658" y="65325"/>
                </a:lnTo>
                <a:lnTo>
                  <a:pt x="566730" y="73785"/>
                </a:lnTo>
                <a:lnTo>
                  <a:pt x="566759" y="74687"/>
                </a:lnTo>
                <a:lnTo>
                  <a:pt x="542295" y="103905"/>
                </a:lnTo>
                <a:lnTo>
                  <a:pt x="535638" y="105140"/>
                </a:lnTo>
                <a:lnTo>
                  <a:pt x="571996" y="105140"/>
                </a:lnTo>
                <a:lnTo>
                  <a:pt x="586501" y="70024"/>
                </a:lnTo>
                <a:lnTo>
                  <a:pt x="586462" y="66468"/>
                </a:lnTo>
                <a:lnTo>
                  <a:pt x="585342" y="58213"/>
                </a:lnTo>
                <a:close/>
              </a:path>
              <a:path w="586739" h="360045">
                <a:moveTo>
                  <a:pt x="410392" y="56507"/>
                </a:moveTo>
                <a:lnTo>
                  <a:pt x="370839" y="80311"/>
                </a:lnTo>
                <a:lnTo>
                  <a:pt x="367538" y="93900"/>
                </a:lnTo>
                <a:lnTo>
                  <a:pt x="381867" y="93900"/>
                </a:lnTo>
                <a:lnTo>
                  <a:pt x="382760" y="90993"/>
                </a:lnTo>
                <a:lnTo>
                  <a:pt x="385937" y="85153"/>
                </a:lnTo>
                <a:lnTo>
                  <a:pt x="390138" y="80480"/>
                </a:lnTo>
                <a:lnTo>
                  <a:pt x="395350" y="77009"/>
                </a:lnTo>
                <a:lnTo>
                  <a:pt x="401260" y="74775"/>
                </a:lnTo>
                <a:lnTo>
                  <a:pt x="407384" y="73993"/>
                </a:lnTo>
                <a:lnTo>
                  <a:pt x="448726" y="73993"/>
                </a:lnTo>
                <a:lnTo>
                  <a:pt x="448548" y="73785"/>
                </a:lnTo>
                <a:lnTo>
                  <a:pt x="417322" y="56816"/>
                </a:lnTo>
                <a:lnTo>
                  <a:pt x="410392" y="56507"/>
                </a:lnTo>
                <a:close/>
              </a:path>
              <a:path w="586739" h="360045">
                <a:moveTo>
                  <a:pt x="296799" y="62150"/>
                </a:moveTo>
                <a:lnTo>
                  <a:pt x="279019" y="71294"/>
                </a:lnTo>
                <a:lnTo>
                  <a:pt x="289560" y="91868"/>
                </a:lnTo>
                <a:lnTo>
                  <a:pt x="307339" y="82724"/>
                </a:lnTo>
                <a:lnTo>
                  <a:pt x="296799" y="62150"/>
                </a:lnTo>
                <a:close/>
              </a:path>
              <a:path w="586739" h="360045">
                <a:moveTo>
                  <a:pt x="561350" y="17081"/>
                </a:moveTo>
                <a:lnTo>
                  <a:pt x="520223" y="17081"/>
                </a:lnTo>
                <a:lnTo>
                  <a:pt x="527105" y="17643"/>
                </a:lnTo>
                <a:lnTo>
                  <a:pt x="534035" y="19859"/>
                </a:lnTo>
                <a:lnTo>
                  <a:pt x="540003" y="22399"/>
                </a:lnTo>
                <a:lnTo>
                  <a:pt x="545719" y="27860"/>
                </a:lnTo>
                <a:lnTo>
                  <a:pt x="551052" y="36369"/>
                </a:lnTo>
                <a:lnTo>
                  <a:pt x="492125" y="66468"/>
                </a:lnTo>
                <a:lnTo>
                  <a:pt x="528408" y="66468"/>
                </a:lnTo>
                <a:lnTo>
                  <a:pt x="577341" y="41449"/>
                </a:lnTo>
                <a:lnTo>
                  <a:pt x="575563" y="37639"/>
                </a:lnTo>
                <a:lnTo>
                  <a:pt x="574928" y="36623"/>
                </a:lnTo>
                <a:lnTo>
                  <a:pt x="567787" y="24721"/>
                </a:lnTo>
                <a:lnTo>
                  <a:pt x="561350" y="17081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8071" y="3590554"/>
            <a:ext cx="631825" cy="380365"/>
          </a:xfrm>
          <a:custGeom>
            <a:avLst/>
            <a:gdLst/>
            <a:ahLst/>
            <a:cxnLst/>
            <a:rect l="l" t="t" r="r" b="b"/>
            <a:pathLst>
              <a:path w="631825" h="380364">
                <a:moveTo>
                  <a:pt x="92710" y="192776"/>
                </a:moveTo>
                <a:lnTo>
                  <a:pt x="85598" y="193665"/>
                </a:lnTo>
                <a:lnTo>
                  <a:pt x="77850" y="196078"/>
                </a:lnTo>
                <a:lnTo>
                  <a:pt x="72262" y="197729"/>
                </a:lnTo>
                <a:lnTo>
                  <a:pt x="64642" y="201158"/>
                </a:lnTo>
                <a:lnTo>
                  <a:pt x="0" y="234178"/>
                </a:lnTo>
                <a:lnTo>
                  <a:pt x="74675" y="379847"/>
                </a:lnTo>
                <a:lnTo>
                  <a:pt x="93852" y="369941"/>
                </a:lnTo>
                <a:lnTo>
                  <a:pt x="63626" y="310759"/>
                </a:lnTo>
                <a:lnTo>
                  <a:pt x="97008" y="293614"/>
                </a:lnTo>
                <a:lnTo>
                  <a:pt x="54737" y="293614"/>
                </a:lnTo>
                <a:lnTo>
                  <a:pt x="28066" y="241544"/>
                </a:lnTo>
                <a:lnTo>
                  <a:pt x="74040" y="217922"/>
                </a:lnTo>
                <a:lnTo>
                  <a:pt x="80263" y="215255"/>
                </a:lnTo>
                <a:lnTo>
                  <a:pt x="83947" y="214493"/>
                </a:lnTo>
                <a:lnTo>
                  <a:pt x="89788" y="213350"/>
                </a:lnTo>
                <a:lnTo>
                  <a:pt x="129678" y="213350"/>
                </a:lnTo>
                <a:lnTo>
                  <a:pt x="129031" y="212080"/>
                </a:lnTo>
                <a:lnTo>
                  <a:pt x="124205" y="206238"/>
                </a:lnTo>
                <a:lnTo>
                  <a:pt x="118110" y="201793"/>
                </a:lnTo>
                <a:lnTo>
                  <a:pt x="112140" y="197221"/>
                </a:lnTo>
                <a:lnTo>
                  <a:pt x="105790" y="194554"/>
                </a:lnTo>
                <a:lnTo>
                  <a:pt x="92710" y="192776"/>
                </a:lnTo>
                <a:close/>
              </a:path>
              <a:path w="631825" h="380364">
                <a:moveTo>
                  <a:pt x="129678" y="213350"/>
                </a:moveTo>
                <a:lnTo>
                  <a:pt x="89788" y="213350"/>
                </a:lnTo>
                <a:lnTo>
                  <a:pt x="95250" y="214112"/>
                </a:lnTo>
                <a:lnTo>
                  <a:pt x="100583" y="216906"/>
                </a:lnTo>
                <a:lnTo>
                  <a:pt x="105917" y="219573"/>
                </a:lnTo>
                <a:lnTo>
                  <a:pt x="110108" y="224018"/>
                </a:lnTo>
                <a:lnTo>
                  <a:pt x="113156" y="230114"/>
                </a:lnTo>
                <a:lnTo>
                  <a:pt x="117475" y="238496"/>
                </a:lnTo>
                <a:lnTo>
                  <a:pt x="92455" y="274310"/>
                </a:lnTo>
                <a:lnTo>
                  <a:pt x="54737" y="293614"/>
                </a:lnTo>
                <a:lnTo>
                  <a:pt x="97008" y="293614"/>
                </a:lnTo>
                <a:lnTo>
                  <a:pt x="132843" y="266150"/>
                </a:lnTo>
                <a:lnTo>
                  <a:pt x="138751" y="247429"/>
                </a:lnTo>
                <a:lnTo>
                  <a:pt x="138588" y="238019"/>
                </a:lnTo>
                <a:lnTo>
                  <a:pt x="136568" y="228657"/>
                </a:lnTo>
                <a:lnTo>
                  <a:pt x="132714" y="219319"/>
                </a:lnTo>
                <a:lnTo>
                  <a:pt x="129678" y="213350"/>
                </a:lnTo>
                <a:close/>
              </a:path>
              <a:path w="631825" h="380364">
                <a:moveTo>
                  <a:pt x="254507" y="191770"/>
                </a:moveTo>
                <a:lnTo>
                  <a:pt x="219201" y="191770"/>
                </a:lnTo>
                <a:lnTo>
                  <a:pt x="225805" y="193040"/>
                </a:lnTo>
                <a:lnTo>
                  <a:pt x="230631" y="194310"/>
                </a:lnTo>
                <a:lnTo>
                  <a:pt x="234950" y="198120"/>
                </a:lnTo>
                <a:lnTo>
                  <a:pt x="238760" y="205740"/>
                </a:lnTo>
                <a:lnTo>
                  <a:pt x="239140" y="207010"/>
                </a:lnTo>
                <a:lnTo>
                  <a:pt x="239902" y="208280"/>
                </a:lnTo>
                <a:lnTo>
                  <a:pt x="241045" y="210820"/>
                </a:lnTo>
                <a:lnTo>
                  <a:pt x="236096" y="215900"/>
                </a:lnTo>
                <a:lnTo>
                  <a:pt x="229647" y="220980"/>
                </a:lnTo>
                <a:lnTo>
                  <a:pt x="221722" y="226060"/>
                </a:lnTo>
                <a:lnTo>
                  <a:pt x="212343" y="233680"/>
                </a:lnTo>
                <a:lnTo>
                  <a:pt x="187960" y="256540"/>
                </a:lnTo>
                <a:lnTo>
                  <a:pt x="185419" y="260350"/>
                </a:lnTo>
                <a:lnTo>
                  <a:pt x="184150" y="265430"/>
                </a:lnTo>
                <a:lnTo>
                  <a:pt x="183895" y="271780"/>
                </a:lnTo>
                <a:lnTo>
                  <a:pt x="183768" y="276860"/>
                </a:lnTo>
                <a:lnTo>
                  <a:pt x="185038" y="281940"/>
                </a:lnTo>
                <a:lnTo>
                  <a:pt x="208152" y="304800"/>
                </a:lnTo>
                <a:lnTo>
                  <a:pt x="222757" y="304800"/>
                </a:lnTo>
                <a:lnTo>
                  <a:pt x="230762" y="302260"/>
                </a:lnTo>
                <a:lnTo>
                  <a:pt x="239267" y="299720"/>
                </a:lnTo>
                <a:lnTo>
                  <a:pt x="246252" y="295910"/>
                </a:lnTo>
                <a:lnTo>
                  <a:pt x="252222" y="290830"/>
                </a:lnTo>
                <a:lnTo>
                  <a:pt x="255936" y="287020"/>
                </a:lnTo>
                <a:lnTo>
                  <a:pt x="223265" y="287020"/>
                </a:lnTo>
                <a:lnTo>
                  <a:pt x="212725" y="284480"/>
                </a:lnTo>
                <a:lnTo>
                  <a:pt x="208914" y="281940"/>
                </a:lnTo>
                <a:lnTo>
                  <a:pt x="206501" y="276860"/>
                </a:lnTo>
                <a:lnTo>
                  <a:pt x="204850" y="274320"/>
                </a:lnTo>
                <a:lnTo>
                  <a:pt x="222503" y="246380"/>
                </a:lnTo>
                <a:lnTo>
                  <a:pt x="230834" y="240030"/>
                </a:lnTo>
                <a:lnTo>
                  <a:pt x="237902" y="234950"/>
                </a:lnTo>
                <a:lnTo>
                  <a:pt x="243685" y="229870"/>
                </a:lnTo>
                <a:lnTo>
                  <a:pt x="248157" y="224790"/>
                </a:lnTo>
                <a:lnTo>
                  <a:pt x="271417" y="224790"/>
                </a:lnTo>
                <a:lnTo>
                  <a:pt x="270763" y="223520"/>
                </a:lnTo>
                <a:lnTo>
                  <a:pt x="258572" y="200660"/>
                </a:lnTo>
                <a:lnTo>
                  <a:pt x="254507" y="191770"/>
                </a:lnTo>
                <a:close/>
              </a:path>
              <a:path w="631825" h="380364">
                <a:moveTo>
                  <a:pt x="271417" y="224790"/>
                </a:moveTo>
                <a:lnTo>
                  <a:pt x="248157" y="224790"/>
                </a:lnTo>
                <a:lnTo>
                  <a:pt x="255650" y="238760"/>
                </a:lnTo>
                <a:lnTo>
                  <a:pt x="257682" y="245110"/>
                </a:lnTo>
                <a:lnTo>
                  <a:pt x="257860" y="251460"/>
                </a:lnTo>
                <a:lnTo>
                  <a:pt x="258063" y="256540"/>
                </a:lnTo>
                <a:lnTo>
                  <a:pt x="256158" y="262890"/>
                </a:lnTo>
                <a:lnTo>
                  <a:pt x="229362" y="287020"/>
                </a:lnTo>
                <a:lnTo>
                  <a:pt x="255936" y="287020"/>
                </a:lnTo>
                <a:lnTo>
                  <a:pt x="262127" y="280670"/>
                </a:lnTo>
                <a:lnTo>
                  <a:pt x="266445" y="273050"/>
                </a:lnTo>
                <a:lnTo>
                  <a:pt x="270128" y="264160"/>
                </a:lnTo>
                <a:lnTo>
                  <a:pt x="296925" y="264160"/>
                </a:lnTo>
                <a:lnTo>
                  <a:pt x="281495" y="243840"/>
                </a:lnTo>
                <a:lnTo>
                  <a:pt x="276641" y="234950"/>
                </a:lnTo>
                <a:lnTo>
                  <a:pt x="271417" y="224790"/>
                </a:lnTo>
                <a:close/>
              </a:path>
              <a:path w="631825" h="380364">
                <a:moveTo>
                  <a:pt x="296925" y="264160"/>
                </a:moveTo>
                <a:lnTo>
                  <a:pt x="270128" y="264160"/>
                </a:lnTo>
                <a:lnTo>
                  <a:pt x="273176" y="267970"/>
                </a:lnTo>
                <a:lnTo>
                  <a:pt x="276605" y="271780"/>
                </a:lnTo>
                <a:lnTo>
                  <a:pt x="280415" y="275590"/>
                </a:lnTo>
                <a:lnTo>
                  <a:pt x="299085" y="265430"/>
                </a:lnTo>
                <a:lnTo>
                  <a:pt x="296925" y="264160"/>
                </a:lnTo>
                <a:close/>
              </a:path>
              <a:path w="631825" h="380364">
                <a:moveTo>
                  <a:pt x="263778" y="99060"/>
                </a:moveTo>
                <a:lnTo>
                  <a:pt x="245872" y="109220"/>
                </a:lnTo>
                <a:lnTo>
                  <a:pt x="320420" y="254000"/>
                </a:lnTo>
                <a:lnTo>
                  <a:pt x="337057" y="246380"/>
                </a:lnTo>
                <a:lnTo>
                  <a:pt x="330326" y="232410"/>
                </a:lnTo>
                <a:lnTo>
                  <a:pt x="369258" y="232410"/>
                </a:lnTo>
                <a:lnTo>
                  <a:pt x="376138" y="227330"/>
                </a:lnTo>
                <a:lnTo>
                  <a:pt x="381704" y="222250"/>
                </a:lnTo>
                <a:lnTo>
                  <a:pt x="343884" y="222250"/>
                </a:lnTo>
                <a:lnTo>
                  <a:pt x="336339" y="220980"/>
                </a:lnTo>
                <a:lnTo>
                  <a:pt x="309372" y="193040"/>
                </a:lnTo>
                <a:lnTo>
                  <a:pt x="302031" y="166370"/>
                </a:lnTo>
                <a:lnTo>
                  <a:pt x="302894" y="158750"/>
                </a:lnTo>
                <a:lnTo>
                  <a:pt x="305057" y="152400"/>
                </a:lnTo>
                <a:lnTo>
                  <a:pt x="305704" y="151130"/>
                </a:lnTo>
                <a:lnTo>
                  <a:pt x="290322" y="151130"/>
                </a:lnTo>
                <a:lnTo>
                  <a:pt x="263778" y="99060"/>
                </a:lnTo>
                <a:close/>
              </a:path>
              <a:path w="631825" h="380364">
                <a:moveTo>
                  <a:pt x="233172" y="172720"/>
                </a:moveTo>
                <a:lnTo>
                  <a:pt x="227583" y="172720"/>
                </a:lnTo>
                <a:lnTo>
                  <a:pt x="214122" y="173990"/>
                </a:lnTo>
                <a:lnTo>
                  <a:pt x="179784" y="193040"/>
                </a:lnTo>
                <a:lnTo>
                  <a:pt x="163829" y="224790"/>
                </a:lnTo>
                <a:lnTo>
                  <a:pt x="164083" y="229870"/>
                </a:lnTo>
                <a:lnTo>
                  <a:pt x="166369" y="238760"/>
                </a:lnTo>
                <a:lnTo>
                  <a:pt x="185038" y="231140"/>
                </a:lnTo>
                <a:lnTo>
                  <a:pt x="183133" y="223520"/>
                </a:lnTo>
                <a:lnTo>
                  <a:pt x="183514" y="215900"/>
                </a:lnTo>
                <a:lnTo>
                  <a:pt x="219201" y="191770"/>
                </a:lnTo>
                <a:lnTo>
                  <a:pt x="254507" y="191770"/>
                </a:lnTo>
                <a:lnTo>
                  <a:pt x="251332" y="186690"/>
                </a:lnTo>
                <a:lnTo>
                  <a:pt x="249174" y="184150"/>
                </a:lnTo>
                <a:lnTo>
                  <a:pt x="245617" y="180340"/>
                </a:lnTo>
                <a:lnTo>
                  <a:pt x="241680" y="176530"/>
                </a:lnTo>
                <a:lnTo>
                  <a:pt x="237362" y="175260"/>
                </a:lnTo>
                <a:lnTo>
                  <a:pt x="233172" y="172720"/>
                </a:lnTo>
                <a:close/>
              </a:path>
              <a:path w="631825" h="380364">
                <a:moveTo>
                  <a:pt x="369258" y="232410"/>
                </a:moveTo>
                <a:lnTo>
                  <a:pt x="330326" y="232410"/>
                </a:lnTo>
                <a:lnTo>
                  <a:pt x="339588" y="236220"/>
                </a:lnTo>
                <a:lnTo>
                  <a:pt x="348884" y="237490"/>
                </a:lnTo>
                <a:lnTo>
                  <a:pt x="358205" y="237490"/>
                </a:lnTo>
                <a:lnTo>
                  <a:pt x="367538" y="233680"/>
                </a:lnTo>
                <a:lnTo>
                  <a:pt x="369258" y="232410"/>
                </a:lnTo>
                <a:close/>
              </a:path>
              <a:path w="631825" h="380364">
                <a:moveTo>
                  <a:pt x="371348" y="134620"/>
                </a:moveTo>
                <a:lnTo>
                  <a:pt x="329945" y="134620"/>
                </a:lnTo>
                <a:lnTo>
                  <a:pt x="342773" y="137160"/>
                </a:lnTo>
                <a:lnTo>
                  <a:pt x="349200" y="140970"/>
                </a:lnTo>
                <a:lnTo>
                  <a:pt x="370937" y="173990"/>
                </a:lnTo>
                <a:lnTo>
                  <a:pt x="374417" y="191770"/>
                </a:lnTo>
                <a:lnTo>
                  <a:pt x="373633" y="199390"/>
                </a:lnTo>
                <a:lnTo>
                  <a:pt x="351285" y="222250"/>
                </a:lnTo>
                <a:lnTo>
                  <a:pt x="381704" y="222250"/>
                </a:lnTo>
                <a:lnTo>
                  <a:pt x="383095" y="220980"/>
                </a:lnTo>
                <a:lnTo>
                  <a:pt x="388433" y="212090"/>
                </a:lnTo>
                <a:lnTo>
                  <a:pt x="392175" y="201930"/>
                </a:lnTo>
                <a:lnTo>
                  <a:pt x="393870" y="190500"/>
                </a:lnTo>
                <a:lnTo>
                  <a:pt x="393064" y="179070"/>
                </a:lnTo>
                <a:lnTo>
                  <a:pt x="389782" y="166370"/>
                </a:lnTo>
                <a:lnTo>
                  <a:pt x="384048" y="153670"/>
                </a:lnTo>
                <a:lnTo>
                  <a:pt x="380238" y="146050"/>
                </a:lnTo>
                <a:lnTo>
                  <a:pt x="375538" y="138430"/>
                </a:lnTo>
                <a:lnTo>
                  <a:pt x="371348" y="134620"/>
                </a:lnTo>
                <a:close/>
              </a:path>
              <a:path w="631825" h="380364">
                <a:moveTo>
                  <a:pt x="452949" y="60960"/>
                </a:moveTo>
                <a:lnTo>
                  <a:pt x="442277" y="60960"/>
                </a:lnTo>
                <a:lnTo>
                  <a:pt x="431510" y="62230"/>
                </a:lnTo>
                <a:lnTo>
                  <a:pt x="398014" y="86360"/>
                </a:lnTo>
                <a:lnTo>
                  <a:pt x="390429" y="119380"/>
                </a:lnTo>
                <a:lnTo>
                  <a:pt x="393410" y="133350"/>
                </a:lnTo>
                <a:lnTo>
                  <a:pt x="414940" y="168910"/>
                </a:lnTo>
                <a:lnTo>
                  <a:pt x="444634" y="184150"/>
                </a:lnTo>
                <a:lnTo>
                  <a:pt x="455326" y="184150"/>
                </a:lnTo>
                <a:lnTo>
                  <a:pt x="492235" y="166370"/>
                </a:lnTo>
                <a:lnTo>
                  <a:pt x="449214" y="166370"/>
                </a:lnTo>
                <a:lnTo>
                  <a:pt x="442213" y="163830"/>
                </a:lnTo>
                <a:lnTo>
                  <a:pt x="413492" y="128270"/>
                </a:lnTo>
                <a:lnTo>
                  <a:pt x="410150" y="110490"/>
                </a:lnTo>
                <a:lnTo>
                  <a:pt x="411099" y="102870"/>
                </a:lnTo>
                <a:lnTo>
                  <a:pt x="441658" y="77470"/>
                </a:lnTo>
                <a:lnTo>
                  <a:pt x="484899" y="77470"/>
                </a:lnTo>
                <a:lnTo>
                  <a:pt x="482615" y="74930"/>
                </a:lnTo>
                <a:lnTo>
                  <a:pt x="473600" y="67310"/>
                </a:lnTo>
                <a:lnTo>
                  <a:pt x="463550" y="63500"/>
                </a:lnTo>
                <a:lnTo>
                  <a:pt x="452949" y="60960"/>
                </a:lnTo>
                <a:close/>
              </a:path>
              <a:path w="631825" h="380364">
                <a:moveTo>
                  <a:pt x="484899" y="77470"/>
                </a:moveTo>
                <a:lnTo>
                  <a:pt x="441658" y="77470"/>
                </a:lnTo>
                <a:lnTo>
                  <a:pt x="455549" y="80010"/>
                </a:lnTo>
                <a:lnTo>
                  <a:pt x="462335" y="83820"/>
                </a:lnTo>
                <a:lnTo>
                  <a:pt x="484000" y="115570"/>
                </a:lnTo>
                <a:lnTo>
                  <a:pt x="487517" y="133350"/>
                </a:lnTo>
                <a:lnTo>
                  <a:pt x="486537" y="140970"/>
                </a:lnTo>
                <a:lnTo>
                  <a:pt x="456120" y="166370"/>
                </a:lnTo>
                <a:lnTo>
                  <a:pt x="492235" y="166370"/>
                </a:lnTo>
                <a:lnTo>
                  <a:pt x="507873" y="130810"/>
                </a:lnTo>
                <a:lnTo>
                  <a:pt x="507230" y="123190"/>
                </a:lnTo>
                <a:lnTo>
                  <a:pt x="505301" y="114300"/>
                </a:lnTo>
                <a:lnTo>
                  <a:pt x="502086" y="105410"/>
                </a:lnTo>
                <a:lnTo>
                  <a:pt x="497586" y="95250"/>
                </a:lnTo>
                <a:lnTo>
                  <a:pt x="490606" y="83820"/>
                </a:lnTo>
                <a:lnTo>
                  <a:pt x="484899" y="77470"/>
                </a:lnTo>
                <a:close/>
              </a:path>
              <a:path w="631825" h="380364">
                <a:moveTo>
                  <a:pt x="339598" y="116840"/>
                </a:moveTo>
                <a:lnTo>
                  <a:pt x="325247" y="116840"/>
                </a:lnTo>
                <a:lnTo>
                  <a:pt x="318515" y="119380"/>
                </a:lnTo>
                <a:lnTo>
                  <a:pt x="290322" y="151130"/>
                </a:lnTo>
                <a:lnTo>
                  <a:pt x="305704" y="151130"/>
                </a:lnTo>
                <a:lnTo>
                  <a:pt x="308292" y="146050"/>
                </a:lnTo>
                <a:lnTo>
                  <a:pt x="312574" y="142240"/>
                </a:lnTo>
                <a:lnTo>
                  <a:pt x="317880" y="138430"/>
                </a:lnTo>
                <a:lnTo>
                  <a:pt x="323806" y="135890"/>
                </a:lnTo>
                <a:lnTo>
                  <a:pt x="329945" y="134620"/>
                </a:lnTo>
                <a:lnTo>
                  <a:pt x="371348" y="134620"/>
                </a:lnTo>
                <a:lnTo>
                  <a:pt x="364363" y="128270"/>
                </a:lnTo>
                <a:lnTo>
                  <a:pt x="358520" y="123190"/>
                </a:lnTo>
                <a:lnTo>
                  <a:pt x="346201" y="118110"/>
                </a:lnTo>
                <a:lnTo>
                  <a:pt x="339598" y="116840"/>
                </a:lnTo>
                <a:close/>
              </a:path>
              <a:path w="631825" h="380364">
                <a:moveTo>
                  <a:pt x="507745" y="25400"/>
                </a:moveTo>
                <a:lnTo>
                  <a:pt x="491616" y="33020"/>
                </a:lnTo>
                <a:lnTo>
                  <a:pt x="545718" y="138430"/>
                </a:lnTo>
                <a:lnTo>
                  <a:pt x="563626" y="129540"/>
                </a:lnTo>
                <a:lnTo>
                  <a:pt x="534035" y="72390"/>
                </a:lnTo>
                <a:lnTo>
                  <a:pt x="529802" y="62230"/>
                </a:lnTo>
                <a:lnTo>
                  <a:pt x="527415" y="54610"/>
                </a:lnTo>
                <a:lnTo>
                  <a:pt x="526909" y="46990"/>
                </a:lnTo>
                <a:lnTo>
                  <a:pt x="528319" y="40640"/>
                </a:lnTo>
                <a:lnTo>
                  <a:pt x="515365" y="40640"/>
                </a:lnTo>
                <a:lnTo>
                  <a:pt x="507745" y="25400"/>
                </a:lnTo>
                <a:close/>
              </a:path>
              <a:path w="631825" h="380364">
                <a:moveTo>
                  <a:pt x="592327" y="19050"/>
                </a:moveTo>
                <a:lnTo>
                  <a:pt x="553719" y="19050"/>
                </a:lnTo>
                <a:lnTo>
                  <a:pt x="558418" y="20320"/>
                </a:lnTo>
                <a:lnTo>
                  <a:pt x="562990" y="20320"/>
                </a:lnTo>
                <a:lnTo>
                  <a:pt x="566927" y="21590"/>
                </a:lnTo>
                <a:lnTo>
                  <a:pt x="570229" y="25400"/>
                </a:lnTo>
                <a:lnTo>
                  <a:pt x="573404" y="27940"/>
                </a:lnTo>
                <a:lnTo>
                  <a:pt x="576961" y="33020"/>
                </a:lnTo>
                <a:lnTo>
                  <a:pt x="580643" y="40640"/>
                </a:lnTo>
                <a:lnTo>
                  <a:pt x="613537" y="104140"/>
                </a:lnTo>
                <a:lnTo>
                  <a:pt x="631443" y="95250"/>
                </a:lnTo>
                <a:lnTo>
                  <a:pt x="598169" y="30480"/>
                </a:lnTo>
                <a:lnTo>
                  <a:pt x="593978" y="21590"/>
                </a:lnTo>
                <a:lnTo>
                  <a:pt x="592327" y="19050"/>
                </a:lnTo>
                <a:close/>
              </a:path>
              <a:path w="631825" h="380364">
                <a:moveTo>
                  <a:pt x="565912" y="0"/>
                </a:moveTo>
                <a:lnTo>
                  <a:pt x="552830" y="0"/>
                </a:lnTo>
                <a:lnTo>
                  <a:pt x="540130" y="5080"/>
                </a:lnTo>
                <a:lnTo>
                  <a:pt x="530314" y="12700"/>
                </a:lnTo>
                <a:lnTo>
                  <a:pt x="522938" y="20320"/>
                </a:lnTo>
                <a:lnTo>
                  <a:pt x="517967" y="29210"/>
                </a:lnTo>
                <a:lnTo>
                  <a:pt x="515365" y="40640"/>
                </a:lnTo>
                <a:lnTo>
                  <a:pt x="528319" y="40640"/>
                </a:lnTo>
                <a:lnTo>
                  <a:pt x="531367" y="33020"/>
                </a:lnTo>
                <a:lnTo>
                  <a:pt x="536701" y="26670"/>
                </a:lnTo>
                <a:lnTo>
                  <a:pt x="544322" y="22860"/>
                </a:lnTo>
                <a:lnTo>
                  <a:pt x="549020" y="20320"/>
                </a:lnTo>
                <a:lnTo>
                  <a:pt x="553719" y="19050"/>
                </a:lnTo>
                <a:lnTo>
                  <a:pt x="592327" y="19050"/>
                </a:lnTo>
                <a:lnTo>
                  <a:pt x="590676" y="16510"/>
                </a:lnTo>
                <a:lnTo>
                  <a:pt x="588263" y="13970"/>
                </a:lnTo>
                <a:lnTo>
                  <a:pt x="584580" y="8890"/>
                </a:lnTo>
                <a:lnTo>
                  <a:pt x="580516" y="5080"/>
                </a:lnTo>
                <a:lnTo>
                  <a:pt x="575944" y="2540"/>
                </a:lnTo>
                <a:lnTo>
                  <a:pt x="571373" y="1270"/>
                </a:lnTo>
                <a:lnTo>
                  <a:pt x="565912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826125" y="3555110"/>
            <a:ext cx="64135" cy="46355"/>
          </a:xfrm>
          <a:custGeom>
            <a:avLst/>
            <a:gdLst/>
            <a:ahLst/>
            <a:cxnLst/>
            <a:rect l="l" t="t" r="r" b="b"/>
            <a:pathLst>
              <a:path w="64135" h="46354">
                <a:moveTo>
                  <a:pt x="54863" y="0"/>
                </a:moveTo>
                <a:lnTo>
                  <a:pt x="0" y="28193"/>
                </a:lnTo>
                <a:lnTo>
                  <a:pt x="9144" y="46227"/>
                </a:lnTo>
                <a:lnTo>
                  <a:pt x="64135" y="18034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18072" y="2568420"/>
            <a:ext cx="1852676" cy="1007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2020-08-14T14:48:12Z</dcterms:created>
  <dcterms:modified xsi:type="dcterms:W3CDTF">2020-08-14T14:48:12Z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2020-05-22T00:00:00Z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2020-08-14T00:00:00Z</vt:filetime>
  </property>
</Properties>
</file>